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  <a:t>НЕНАСИЛЬНИЦЬКЕ СПІЛКУВАННЯ</a:t>
            </a:r>
            <a:b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  <a:t> СЕРЕД ОДНОЛІТКІВ</a:t>
            </a:r>
            <a:endParaRPr lang="uk-UA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4338" name="Picture 2" descr="Картинки по запросу ненасильницьке спіл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876"/>
            <a:ext cx="4857746" cy="300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· Домагайтеся, щоб вас почули і зрозуміли. Дотримуйтесь послідовності повідомлення інформації. Не пересвідчившись у точності прийнятої партнером інформації, не переходьте до нових повідомлень. </a:t>
            </a:r>
            <a:br>
              <a:rPr lang="uk-UA" dirty="0" smtClean="0"/>
            </a:br>
            <a:endParaRPr lang="uk-UA" dirty="0" smtClean="0"/>
          </a:p>
          <a:p>
            <a:pPr algn="just">
              <a:buNone/>
            </a:pPr>
            <a:r>
              <a:rPr lang="uk-UA" dirty="0" smtClean="0"/>
              <a:t>· Підтримуйте атмосферу довіри, взаємної поваги, </a:t>
            </a:r>
            <a:r>
              <a:rPr lang="uk-UA" dirty="0" smtClean="0"/>
              <a:t>виявляйте </a:t>
            </a:r>
            <a:r>
              <a:rPr lang="uk-UA" sz="4000" dirty="0" err="1" smtClean="0">
                <a:solidFill>
                  <a:srgbClr val="7030A0"/>
                </a:solidFill>
                <a:latin typeface="Arial Black" pitchFamily="34" charset="0"/>
              </a:rPr>
              <a:t>емпатію</a:t>
            </a:r>
            <a:r>
              <a:rPr lang="uk-UA" dirty="0" smtClean="0"/>
              <a:t> (співпереживання) до співрозмовника. </a:t>
            </a:r>
            <a:br>
              <a:rPr lang="uk-UA" dirty="0" smtClean="0"/>
            </a:br>
            <a:endParaRPr lang="uk-UA" dirty="0" smtClean="0"/>
          </a:p>
          <a:p>
            <a:pPr algn="just">
              <a:buNone/>
            </a:pPr>
            <a:r>
              <a:rPr lang="uk-UA" dirty="0" smtClean="0"/>
              <a:t>· Використовуйте </a:t>
            </a:r>
            <a:r>
              <a:rPr lang="uk-UA" dirty="0" smtClean="0">
                <a:solidFill>
                  <a:srgbClr val="FF0000"/>
                </a:solidFill>
              </a:rPr>
              <a:t>невербальні засоби комунікації</a:t>
            </a:r>
            <a:r>
              <a:rPr lang="uk-UA" dirty="0" smtClean="0"/>
              <a:t>: частий контакт очей, кивання голови в </a:t>
            </a:r>
            <a:r>
              <a:rPr lang="uk-UA" dirty="0" smtClean="0">
                <a:solidFill>
                  <a:srgbClr val="FF0000"/>
                </a:solidFill>
              </a:rPr>
              <a:t>знак</a:t>
            </a:r>
            <a:r>
              <a:rPr lang="uk-UA" dirty="0" smtClean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rgbClr val="FF0000"/>
                </a:solidFill>
              </a:rPr>
              <a:t>розуміння</a:t>
            </a:r>
            <a:r>
              <a:rPr lang="uk-UA" dirty="0" smtClean="0"/>
              <a:t> та інші.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  <a:t>Прийоми ефективного спілкування: </a:t>
            </a:r>
            <a:br>
              <a:rPr lang="uk-UA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uk-UA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686304" cy="4846320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uk-UA" b="1" i="1" dirty="0" smtClean="0">
                <a:solidFill>
                  <a:srgbClr val="00B050"/>
                </a:solidFill>
                <a:latin typeface="Arial Black" pitchFamily="34" charset="0"/>
              </a:rPr>
              <a:t>"Правило трьох двадцяти":</a:t>
            </a: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  <a:t> </a:t>
            </a:r>
            <a:endParaRPr lang="uk-UA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· перші 20 сек. зустрічі - вас оцінюють. </a:t>
            </a:r>
            <a:br>
              <a:rPr lang="uk-UA" dirty="0" smtClean="0"/>
            </a:br>
            <a:r>
              <a:rPr lang="uk-UA" dirty="0" smtClean="0"/>
              <a:t>· перших 20 </a:t>
            </a:r>
            <a:r>
              <a:rPr lang="uk-UA" dirty="0" smtClean="0"/>
              <a:t>сек. має </a:t>
            </a:r>
            <a:r>
              <a:rPr lang="uk-UA" dirty="0" smtClean="0"/>
              <a:t>значення як і що ви почали говорити. </a:t>
            </a:r>
            <a:br>
              <a:rPr lang="uk-UA" dirty="0" smtClean="0"/>
            </a:br>
            <a:r>
              <a:rPr lang="uk-UA" dirty="0" smtClean="0"/>
              <a:t>· і безумовно - 20 </a:t>
            </a:r>
            <a:r>
              <a:rPr lang="uk-UA" dirty="0" smtClean="0"/>
              <a:t>сек.</a:t>
            </a:r>
            <a:r>
              <a:rPr lang="uk-UA" dirty="0" smtClean="0"/>
              <a:t> посмішки і чарівності.</a:t>
            </a:r>
          </a:p>
          <a:p>
            <a:endParaRPr lang="uk-UA" dirty="0"/>
          </a:p>
        </p:txBody>
      </p:sp>
      <p:pic>
        <p:nvPicPr>
          <p:cNvPr id="23554" name="Picture 2" descr="Картинки по запросу ефективне спіл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593893" cy="33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0070C0"/>
                </a:solidFill>
                <a:latin typeface="Arial Black" pitchFamily="34" charset="0"/>
              </a:rPr>
              <a:t>6 правил </a:t>
            </a:r>
            <a:r>
              <a:rPr lang="uk-UA" i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uk-UA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i="1" dirty="0" smtClean="0">
                <a:solidFill>
                  <a:srgbClr val="0070C0"/>
                </a:solidFill>
                <a:latin typeface="Arial Black" pitchFamily="34" charset="0"/>
              </a:rPr>
              <a:t>гарного </a:t>
            </a:r>
            <a:r>
              <a:rPr lang="uk-UA" i="1" dirty="0" smtClean="0">
                <a:solidFill>
                  <a:srgbClr val="0070C0"/>
                </a:solidFill>
                <a:latin typeface="Arial Black" pitchFamily="34" charset="0"/>
              </a:rPr>
              <a:t>співрозмовника: 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472254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lnSpc>
                <a:spcPct val="150000"/>
              </a:lnSpc>
              <a:buNone/>
            </a:pPr>
            <a:r>
              <a:rPr lang="uk-UA" dirty="0" smtClean="0"/>
              <a:t>   · </a:t>
            </a:r>
            <a:r>
              <a:rPr lang="uk-UA" dirty="0" smtClean="0"/>
              <a:t>Виявляти щиру цікавість до співрозмовника. </a:t>
            </a:r>
            <a:br>
              <a:rPr lang="uk-UA" dirty="0" smtClean="0"/>
            </a:br>
            <a:r>
              <a:rPr lang="uk-UA" dirty="0" smtClean="0"/>
              <a:t>· Посміхатися. </a:t>
            </a:r>
            <a:br>
              <a:rPr lang="uk-UA" dirty="0" smtClean="0"/>
            </a:br>
            <a:r>
              <a:rPr lang="uk-UA" dirty="0" smtClean="0"/>
              <a:t>· Запам'ятати ім'я людини і не забувати час від часу повторювати його в </a:t>
            </a:r>
            <a:r>
              <a:rPr lang="uk-UA" dirty="0" smtClean="0"/>
              <a:t>розмові.</a:t>
            </a:r>
            <a:r>
              <a:rPr lang="uk-UA" dirty="0" smtClean="0"/>
              <a:t> </a:t>
            </a:r>
            <a:br>
              <a:rPr lang="uk-UA" dirty="0" smtClean="0"/>
            </a:br>
            <a:r>
              <a:rPr lang="uk-UA" dirty="0" smtClean="0"/>
              <a:t>· Вміти слухати. </a:t>
            </a:r>
            <a:br>
              <a:rPr lang="uk-UA" dirty="0" smtClean="0"/>
            </a:br>
            <a:r>
              <a:rPr lang="uk-UA" dirty="0" smtClean="0"/>
              <a:t>· Вести розмову в колі інтересів вашого співрозмовника. </a:t>
            </a:r>
            <a:br>
              <a:rPr lang="uk-UA" dirty="0" smtClean="0"/>
            </a:br>
            <a:r>
              <a:rPr lang="uk-UA" dirty="0" smtClean="0"/>
              <a:t>· Ставитися до нього з повагою.</a:t>
            </a:r>
          </a:p>
          <a:p>
            <a:pPr>
              <a:lnSpc>
                <a:spcPct val="150000"/>
              </a:lnSpc>
            </a:pPr>
            <a:endParaRPr lang="uk-UA" dirty="0"/>
          </a:p>
        </p:txBody>
      </p:sp>
      <p:pic>
        <p:nvPicPr>
          <p:cNvPr id="24578" name="Picture 2" descr="Картинки по запросу ефективне спіл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00438"/>
            <a:ext cx="2357422" cy="28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 збільшити корисність контакту: </a:t>
            </a:r>
            <a:endParaRPr lang="uk-UA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686436" cy="484632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uk-UA" b="1" i="1" u="sng" dirty="0" smtClean="0"/>
              <a:t/>
            </a:r>
            <a:br>
              <a:rPr lang="uk-UA" b="1" i="1" u="sng" dirty="0" smtClean="0"/>
            </a:b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· Бути спостережливим; </a:t>
            </a:r>
            <a:b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· Зробити комплімент; </a:t>
            </a:r>
            <a:b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· Говорити про </a:t>
            </a: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проблеми</a:t>
            </a: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співрозмовника.</a:t>
            </a:r>
            <a:endParaRPr lang="uk-UA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6626" name="Picture 2" descr="Картинки по запросу ефективне спіл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557" y="2285992"/>
            <a:ext cx="377344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92D050"/>
                </a:solidFill>
                <a:latin typeface="Arial Black" pitchFamily="34" charset="0"/>
              </a:rPr>
              <a:t>Який  результат ви отримаєте:</a:t>
            </a:r>
            <a:endParaRPr lang="uk-UA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757742" cy="48463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uk-UA" b="1" i="1" u="sng" dirty="0" smtClean="0"/>
              <a:t/>
            </a:r>
            <a:br>
              <a:rPr lang="uk-UA" b="1" i="1" u="sng" dirty="0" smtClean="0"/>
            </a:b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· Формальний контакт 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переросте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 в нормальне 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людське 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спілкування. </a:t>
            </a:r>
            <a:b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· Ви завоюєте 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співрозмовника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. </a:t>
            </a:r>
            <a:b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· Ви підвищите вашу </a:t>
            </a:r>
            <a:r>
              <a:rPr lang="uk-UA" dirty="0" smtClean="0">
                <a:solidFill>
                  <a:srgbClr val="0070C0"/>
                </a:solidFill>
                <a:latin typeface="Arial Black" pitchFamily="34" charset="0"/>
              </a:rPr>
              <a:t>  самооцінку.</a:t>
            </a:r>
            <a:endParaRPr lang="uk-UA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5602" name="Picture 2" descr="Картинки по запросу ефективне спілкув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0037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3"/>
            <a:ext cx="7072362" cy="693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ЗАДАЧІ РОЗВИТКУ У ПІДЛІТКОВОМУ ВІЦІ :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 1. Прийняття власної зовнішності й уміння ефективно володіти тілом.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2. Формування нових і більш зрілих стосунків з однолітками обох статей.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3. Прийняття чоловічої або жіночої соціально ролі.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4. Досягнення емоційної незалежності від батьків та інших дорослих.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5. Підготовка до трудової діяльності, що могла б забезпечити економічну незалежність.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6. Підготовка до власного сімейного життя.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7. Поява бажання нести соціальну відповідальність і розвиток відповідної поведінки.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8. Формування системи цінностей та етичних принципів, якими можна керуватися у житті, тобто формування власної ідеології.</a:t>
            </a:r>
            <a:endParaRPr lang="uk-UA" b="1" dirty="0"/>
          </a:p>
        </p:txBody>
      </p:sp>
      <p:pic>
        <p:nvPicPr>
          <p:cNvPr id="27650" name="Picture 2" descr="Картинки по запросу підлітковий ві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50" y="214290"/>
            <a:ext cx="1985950" cy="190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и по запросу підлітковий ві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405579" cy="192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нфлікт - це зіткнення протилежних інтересів чи&#10;поглядів; крайнє загострення суперечностей, що&#10;призводить до ускладнень ч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385" y="0"/>
            <a:ext cx="92853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Існує п’ять основних типів конфліктів за&#10;суб’єктами конфліктної ситуації:&#10;1. внутрішньоособистісні конфлікти,&#10;2. міжособис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61126"/>
            <a:ext cx="9405472" cy="706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07246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00B0F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Ненасильницьке спілкування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це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такий спосіб спілкування для всіх учасників процесу, щоб в результаті отримати те, що дійсно має значення для них без насильства, приниження,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присоромлення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звинувачення, примусу або погроз.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 метод є корисним для вирішення конфліктів, встановлення контакту та порозуміння з іншими людьми, для того, щоб жити свідомим життям,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'тут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зараз'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орієнтуючись на власні потреби та потреби інших.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719479" cy="116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857364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179230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428604"/>
            <a:ext cx="75009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ПРИНЦИПИ НЕНАСИЛЬНИЦЬКОГО СПІЛКУВАННЯ </a:t>
            </a:r>
          </a:p>
          <a:p>
            <a:r>
              <a:rPr lang="uk-UA" dirty="0" smtClean="0"/>
              <a:t> Ми всі є ЛЮДЬМИ </a:t>
            </a:r>
          </a:p>
          <a:p>
            <a:r>
              <a:rPr lang="uk-UA" dirty="0" smtClean="0"/>
              <a:t> Універсальність потреб: у кожної людини є ті ж самі потреби, що й в інших, незалежно від культури, статі, кольору шкіри, релігії, віку </a:t>
            </a:r>
          </a:p>
          <a:p>
            <a:r>
              <a:rPr lang="uk-UA" dirty="0" smtClean="0"/>
              <a:t> Є багато способів/стратегій задовольнити потребу </a:t>
            </a:r>
          </a:p>
          <a:p>
            <a:r>
              <a:rPr lang="uk-UA" dirty="0" smtClean="0"/>
              <a:t> Основою почуттів є потреби. Почуття вказують на приховані за ними потреби (задоволені чи незадоволені) </a:t>
            </a:r>
          </a:p>
          <a:p>
            <a:r>
              <a:rPr lang="uk-UA" dirty="0" smtClean="0"/>
              <a:t> Я є відповідальним за свої почуття, дії інших є лише тригером для почуттів </a:t>
            </a:r>
          </a:p>
          <a:p>
            <a:r>
              <a:rPr lang="uk-UA" dirty="0" smtClean="0"/>
              <a:t> Немає понять «хороший/поганий», «правильний/неправильний» </a:t>
            </a:r>
          </a:p>
          <a:p>
            <a:r>
              <a:rPr lang="uk-UA" dirty="0" smtClean="0"/>
              <a:t> </a:t>
            </a:r>
            <a:r>
              <a:rPr lang="uk-UA" dirty="0" err="1" smtClean="0"/>
              <a:t>Емпатія</a:t>
            </a:r>
            <a:r>
              <a:rPr lang="uk-UA" dirty="0" smtClean="0"/>
              <a:t> – це усвідомлення того, що я повністю присутній з собою та іншою людиною</a:t>
            </a:r>
          </a:p>
          <a:p>
            <a:r>
              <a:rPr lang="uk-UA" dirty="0" smtClean="0"/>
              <a:t>  </a:t>
            </a:r>
            <a:r>
              <a:rPr lang="uk-UA" dirty="0" err="1" smtClean="0"/>
              <a:t>Самоемпатія</a:t>
            </a:r>
            <a:r>
              <a:rPr lang="uk-UA" dirty="0" smtClean="0"/>
              <a:t> є основою прояву </a:t>
            </a:r>
            <a:r>
              <a:rPr lang="uk-UA" dirty="0" err="1" smtClean="0"/>
              <a:t>емпатії</a:t>
            </a:r>
            <a:r>
              <a:rPr lang="uk-UA" dirty="0" smtClean="0"/>
              <a:t> до інших </a:t>
            </a:r>
          </a:p>
          <a:p>
            <a:r>
              <a:rPr lang="uk-UA" dirty="0" smtClean="0"/>
              <a:t> Конфлікти виникають на рівні стратегій/способів задоволення потреб. Коли ми розпізнаємо приховані потреби, то знаходимо рішення, які (зазвичай) враховують потреби кожного</a:t>
            </a:r>
          </a:p>
          <a:p>
            <a:r>
              <a:rPr lang="uk-UA" dirty="0" smtClean="0"/>
              <a:t>  </a:t>
            </a:r>
            <a:r>
              <a:rPr lang="uk-UA" dirty="0" err="1" smtClean="0"/>
              <a:t>Емпатія</a:t>
            </a:r>
            <a:r>
              <a:rPr lang="uk-UA" dirty="0" smtClean="0"/>
              <a:t> не означає схвалення дії </a:t>
            </a:r>
          </a:p>
          <a:p>
            <a:r>
              <a:rPr lang="uk-UA" dirty="0" smtClean="0"/>
              <a:t> Будь-яка дія, навіть якщо вона кривдить нас, є спробою задовольнити потреби, за кожною дією/вчинком стоїть своя «поважна/вагома» причина </a:t>
            </a:r>
          </a:p>
          <a:p>
            <a:r>
              <a:rPr lang="uk-UA" dirty="0" smtClean="0"/>
              <a:t> Судження і звинувачення вказують на незадоволені потреби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0" dirty="0" smtClean="0">
                <a:solidFill>
                  <a:srgbClr val="C00000"/>
                </a:solidFill>
                <a:latin typeface="Arial Black" pitchFamily="34" charset="0"/>
              </a:rPr>
              <a:t>Простий метод </a:t>
            </a:r>
            <a:r>
              <a:rPr lang="uk-UA" sz="3600" b="0" dirty="0" err="1" smtClean="0">
                <a:solidFill>
                  <a:srgbClr val="C00000"/>
                </a:solidFill>
                <a:latin typeface="Arial Black" pitchFamily="34" charset="0"/>
              </a:rPr>
              <a:t>емпатійного</a:t>
            </a:r>
            <a:r>
              <a:rPr lang="uk-UA" sz="3600" b="0" dirty="0" smtClean="0">
                <a:solidFill>
                  <a:srgbClr val="C00000"/>
                </a:solidFill>
                <a:latin typeface="Arial Black" pitchFamily="34" charset="0"/>
              </a:rPr>
              <a:t> спілкування</a:t>
            </a:r>
            <a:endParaRPr lang="uk-UA" sz="3600" b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3929090" cy="3143272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Складається з 4 кроків</a:t>
            </a:r>
          </a:p>
          <a:p>
            <a:r>
              <a:rPr lang="uk-UA" dirty="0" smtClean="0"/>
              <a:t>Спостереження (опис)</a:t>
            </a:r>
          </a:p>
          <a:p>
            <a:r>
              <a:rPr lang="uk-UA" dirty="0" smtClean="0"/>
              <a:t>Почуття</a:t>
            </a:r>
          </a:p>
          <a:p>
            <a:r>
              <a:rPr lang="uk-UA" dirty="0" smtClean="0"/>
              <a:t>Потреби</a:t>
            </a:r>
          </a:p>
          <a:p>
            <a:r>
              <a:rPr lang="uk-UA" dirty="0" smtClean="0"/>
              <a:t>Прохання</a:t>
            </a:r>
          </a:p>
          <a:p>
            <a:endParaRPr lang="uk-UA" dirty="0"/>
          </a:p>
        </p:txBody>
      </p:sp>
      <p:sp>
        <p:nvSpPr>
          <p:cNvPr id="32770" name="AutoShape 2" descr="Картинки по запросу спостере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74" name="AutoShape 6" descr="Картинки по запросу спостере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76" name="AutoShape 8" descr="http://poradumo.com.ua/wp-content/uploads/2015/10/bfd02df66079b1e6a53d57da9e7ee7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2778" name="Picture 10" descr="Картинки по запросу лу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19739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643050"/>
            <a:ext cx="3124196" cy="233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2" name="Picture 14" descr="Картинки по запросу потребн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2008"/>
            <a:ext cx="2714625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4" name="Picture 16" descr="Картинки по запросу запи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14620"/>
            <a:ext cx="2857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5"/>
            <a:ext cx="678661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 i="1" dirty="0" smtClean="0"/>
              <a:t>1.</a:t>
            </a:r>
            <a:r>
              <a:rPr lang="uk-UA" sz="2200" dirty="0" smtClean="0"/>
              <a:t> </a:t>
            </a:r>
            <a:r>
              <a:rPr lang="uk-UA" sz="2200" i="1" dirty="0" smtClean="0"/>
              <a:t>Відділити факт від оцінювання й чітко сказати, що саме трапилось. Але так, щоб інша сторона не почула в цьому критики.</a:t>
            </a:r>
            <a:endParaRPr lang="uk-UA" sz="2200" dirty="0" smtClean="0"/>
          </a:p>
          <a:p>
            <a:pPr>
              <a:lnSpc>
                <a:spcPct val="150000"/>
              </a:lnSpc>
            </a:pPr>
            <a:r>
              <a:rPr lang="uk-UA" sz="2200" i="1" dirty="0" smtClean="0"/>
              <a:t>2.</a:t>
            </a:r>
            <a:r>
              <a:rPr lang="uk-UA" sz="2200" dirty="0" smtClean="0"/>
              <a:t> </a:t>
            </a:r>
            <a:r>
              <a:rPr lang="uk-UA" sz="2200" i="1" dirty="0" smtClean="0"/>
              <a:t>Назвати свої почуття та емоції, які відчуваєте прямо зараз. Серед таких відчуттів може бути відчай, розчарування, сум та ін.</a:t>
            </a:r>
            <a:endParaRPr lang="uk-UA" sz="2200" dirty="0" smtClean="0"/>
          </a:p>
          <a:p>
            <a:pPr>
              <a:lnSpc>
                <a:spcPct val="150000"/>
              </a:lnSpc>
            </a:pPr>
            <a:r>
              <a:rPr lang="uk-UA" sz="2200" i="1" dirty="0" smtClean="0"/>
              <a:t>3.</a:t>
            </a:r>
            <a:r>
              <a:rPr lang="uk-UA" sz="2200" dirty="0" smtClean="0"/>
              <a:t> </a:t>
            </a:r>
            <a:r>
              <a:rPr lang="uk-UA" sz="2200" i="1" dirty="0" smtClean="0"/>
              <a:t>Назвати потребу, незадоволення якої призвело до появи тих емоцій. Це може бути потреба у безпеці (фізичній або емоційній), потреба в увазі, бажання бути почутим і т.д.</a:t>
            </a:r>
            <a:endParaRPr lang="uk-UA" sz="2200" dirty="0" smtClean="0"/>
          </a:p>
          <a:p>
            <a:pPr>
              <a:lnSpc>
                <a:spcPct val="150000"/>
              </a:lnSpc>
            </a:pPr>
            <a:r>
              <a:rPr lang="uk-UA" sz="2200" i="1" dirty="0" smtClean="0"/>
              <a:t>4.</a:t>
            </a:r>
            <a:r>
              <a:rPr lang="uk-UA" sz="2200" dirty="0" smtClean="0"/>
              <a:t> Висловити прохання - </a:t>
            </a:r>
            <a:r>
              <a:rPr lang="uk-UA" sz="2200" i="1" dirty="0" smtClean="0"/>
              <a:t>що б ви хотіли, аби сталось?</a:t>
            </a:r>
            <a:endParaRPr lang="uk-UA" sz="2200" dirty="0"/>
          </a:p>
        </p:txBody>
      </p:sp>
      <p:pic>
        <p:nvPicPr>
          <p:cNvPr id="1026" name="Picture 2" descr="Картинки по запросу ува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928934"/>
            <a:ext cx="1738307" cy="294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Основні правила ефективного спілкування: </a:t>
            </a:r>
            <a:br>
              <a:rPr lang="uk-UA" dirty="0" smtClean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· </a:t>
            </a:r>
            <a:r>
              <a:rPr lang="uk-UA" dirty="0" smtClean="0"/>
              <a:t>Концентруйте увагу на людині, яка говорить, на її повідомленні. 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· </a:t>
            </a:r>
            <a:r>
              <a:rPr lang="uk-UA" dirty="0" smtClean="0"/>
              <a:t>Уточнюйте, чи правильно ви зрозуміли як загальний зміст прийнятої інформації, так і її деталі. 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· </a:t>
            </a:r>
            <a:r>
              <a:rPr lang="uk-UA" dirty="0" smtClean="0"/>
              <a:t>Повідомляйте іншій стороні в перефразований формі сенс прийнятої інформації.</a:t>
            </a:r>
          </a:p>
          <a:p>
            <a:pPr>
              <a:buNone/>
            </a:pPr>
            <a:r>
              <a:rPr lang="uk-UA" dirty="0" smtClean="0"/>
              <a:t>· У процесі </a:t>
            </a:r>
            <a:r>
              <a:rPr lang="uk-UA" dirty="0" smtClean="0">
                <a:solidFill>
                  <a:srgbClr val="FF0000"/>
                </a:solidFill>
              </a:rPr>
              <a:t>прийому</a:t>
            </a:r>
            <a:r>
              <a:rPr lang="uk-UA" dirty="0" smtClean="0">
                <a:solidFill>
                  <a:srgbClr val="7030A0"/>
                </a:solidFill>
              </a:rPr>
              <a:t> </a:t>
            </a:r>
            <a:r>
              <a:rPr lang="uk-UA" dirty="0" smtClean="0"/>
              <a:t>інформації не перебивайте людину, яка говорить, не давайте </a:t>
            </a:r>
            <a:r>
              <a:rPr lang="uk-UA" dirty="0" smtClean="0">
                <a:solidFill>
                  <a:srgbClr val="FF0000"/>
                </a:solidFill>
              </a:rPr>
              <a:t>поради</a:t>
            </a:r>
            <a:r>
              <a:rPr lang="uk-UA" dirty="0" smtClean="0"/>
              <a:t>, не критикуйте, не підводьте підсумок, не відволікайтеся на підготовку відповіді. Це можна зробити після отримання інформації та її уточнення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22530" name="Picture 2" descr="Картинки по запросу ефективне спілкува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66"/>
            <a:ext cx="1857356" cy="152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876"/>
            <a:ext cx="1739879" cy="141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417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НЕНАСИЛЬНИЦЬКЕ СПІЛКУВАННЯ  СЕРЕД ОДНОЛІТКІВ</vt:lpstr>
      <vt:lpstr>Слайд 2</vt:lpstr>
      <vt:lpstr>Слайд 3</vt:lpstr>
      <vt:lpstr>Слайд 4</vt:lpstr>
      <vt:lpstr>Слайд 5</vt:lpstr>
      <vt:lpstr>Слайд 6</vt:lpstr>
      <vt:lpstr>Простий метод емпатійного спілкування</vt:lpstr>
      <vt:lpstr>Слайд 8</vt:lpstr>
      <vt:lpstr>Основні правила ефективного спілкування:  </vt:lpstr>
      <vt:lpstr>Слайд 10</vt:lpstr>
      <vt:lpstr>Прийоми ефективного спілкування:  </vt:lpstr>
      <vt:lpstr>6 правил  гарного співрозмовника: </vt:lpstr>
      <vt:lpstr> Як збільшити корисність контакту: </vt:lpstr>
      <vt:lpstr>Який  результат ви отримаєте: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НЕНАСИЛЬНИЦЬКЕ СПІЛКУВАННЯ  СЕРЕД ОДНОЛІТКІВ</dc:title>
  <dc:creator>Юля</dc:creator>
  <cp:lastModifiedBy>Юля</cp:lastModifiedBy>
  <cp:revision>18</cp:revision>
  <dcterms:created xsi:type="dcterms:W3CDTF">2017-04-06T21:09:47Z</dcterms:created>
  <dcterms:modified xsi:type="dcterms:W3CDTF">2017-04-07T05:03:39Z</dcterms:modified>
</cp:coreProperties>
</file>