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70" r:id="rId8"/>
    <p:sldId id="263" r:id="rId9"/>
    <p:sldId id="271" r:id="rId10"/>
    <p:sldId id="264" r:id="rId11"/>
    <p:sldId id="277" r:id="rId12"/>
    <p:sldId id="278" r:id="rId13"/>
    <p:sldId id="279" r:id="rId14"/>
    <p:sldId id="265" r:id="rId15"/>
    <p:sldId id="266" r:id="rId16"/>
    <p:sldId id="267" r:id="rId17"/>
    <p:sldId id="269" r:id="rId18"/>
    <p:sldId id="274" r:id="rId19"/>
    <p:sldId id="276" r:id="rId20"/>
    <p:sldId id="281" r:id="rId21"/>
    <p:sldId id="273" r:id="rId22"/>
    <p:sldId id="27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ypovodol-osvita.gov.ua/profilaktika-nasilstva-ta-bulingu-13-29-45-28-01-2019/" TargetMode="External"/><Relationship Id="rId7" Type="http://schemas.openxmlformats.org/officeDocument/2006/relationships/hyperlink" Target="https://zakon.rada.gov.ua/laws/show/z1105-14" TargetMode="External"/><Relationship Id="rId2" Type="http://schemas.openxmlformats.org/officeDocument/2006/relationships/hyperlink" Target="https://zakon.rada.gov.ua/laws/show/658-2018-%D0%B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.gov.ua/ua/npa/pro-zatverdzhennya-metodichnih-rekomendacij-shodo-viyavlennya-reaguvannya-na-vipadki-domashnogo-nasilstva-i-vzayemodiyi-pedagogichnih-pracivnikiv-iz-inshimi-organami-ta-sluzhbami" TargetMode="External"/><Relationship Id="rId5" Type="http://schemas.openxmlformats.org/officeDocument/2006/relationships/hyperlink" Target="https://drive.google.com/file/d/1GU-yUiXyeQr3z6X0MWd7mf2AFVaeGFF5/view" TargetMode="External"/><Relationship Id="rId4" Type="http://schemas.openxmlformats.org/officeDocument/2006/relationships/hyperlink" Target="https://rada.info/upload/users_files/02147782/a32bba072f53866b133ab9bdf378d016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643966" cy="207170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ЖОРСТОКЕ ПОВОДЖЕННЯ ДО ДІТЕЙ: </a:t>
            </a:r>
            <a:b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РЕАЛІЇ СЬОГОДЕННЯ</a:t>
            </a:r>
            <a:endParaRPr lang="uk-UA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331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Hcy;&amp;Ocy;&amp;Rcy;&amp;Scy;&amp;Tcy;&amp;Ocy;&amp;Kcy;&amp;IEcy; &amp;Pcy;&amp;Ocy;&amp;Vcy;&amp;Ocy;&amp;Dcy;&amp;ZHcy;&amp;IEcy;&amp;Ncy;&amp;Ncy;&amp;YAcy; &amp;Zcy; &amp;Dcy;&amp;Iukcy;&amp;Tcy;&amp;SOFTcy;&amp;Mcy;&amp;Icy; &amp;Fcy;&amp;Ocy;&amp;Tcy;&amp;O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715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 algn="ctr" eaLnBrk="0" hangingPunct="0">
              <a:defRPr/>
            </a:pPr>
            <a:r>
              <a:rPr lang="uk-UA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Причин виникнення жорстокого поводження до дітей:</a:t>
            </a:r>
            <a:endParaRPr lang="uk-UA" sz="23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безробіття або низька матеріальна забезпеченість;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алкоголізм одного чи обох батьків;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самотність чи шлюб, який розпався;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занадто маленьке житло, що посилює напругу;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озлобленість батьків чи розчарованість у житті;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фізична чи психічна перевтома;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незрілість батьків;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егоїзм батьків, прагнення їх до розваг;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відсутність прив’язаності до дитини;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надмірна вимогливість;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народження другої дитини;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велика кількість дітей;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небажана дитина (як привід і примус до укладення шлюбу);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передчасно народжена в шлюбі дитина, яка дає привід до сварок та розриву;</a:t>
            </a:r>
            <a:endParaRPr lang="uk-UA" sz="2200" b="1" dirty="0">
              <a:solidFill>
                <a:srgbClr val="004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-  позашлюбна дитина як об’єкт помсти на його матір (батька);</a:t>
            </a:r>
          </a:p>
          <a:p>
            <a:pPr indent="269875" eaLnBrk="0" hangingPunct="0">
              <a:defRPr/>
            </a:pP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  </a:t>
            </a:r>
            <a:r>
              <a:rPr lang="uk-UA" sz="22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дитина з фізичними та психічними недоліками, від якого хочуть </a:t>
            </a:r>
            <a:r>
              <a:rPr lang="uk-UA" sz="2200" b="1" dirty="0">
                <a:solidFill>
                  <a:srgbClr val="1036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Times New Roman" pitchFamily="18" charset="0"/>
              </a:rPr>
              <a:t>позбавитися</a:t>
            </a:r>
            <a:r>
              <a:rPr lang="uk-UA" sz="2200" b="1" dirty="0">
                <a:solidFill>
                  <a:srgbClr val="1036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</a:t>
            </a:r>
          </a:p>
        </p:txBody>
      </p:sp>
      <p:pic>
        <p:nvPicPr>
          <p:cNvPr id="13315" name="i-main-pic" descr="Картинка 27 из 1211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0"/>
            <a:ext cx="2965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layer.myshared.ru/17/1123833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layer.myshared.ru/17/1123833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6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ayer.myshared.ru/17/1123833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2964"/>
            <a:ext cx="9226371" cy="691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23850" y="1916113"/>
            <a:ext cx="84248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</a:t>
            </a:r>
            <a:r>
              <a:rPr lang="ru-RU" sz="3000" dirty="0"/>
              <a:t>: </a:t>
            </a:r>
            <a:r>
              <a:rPr lang="ru-RU" sz="3000" b="1" dirty="0">
                <a:solidFill>
                  <a:srgbClr val="00B0F0"/>
                </a:solidFill>
              </a:rPr>
              <a:t>Неправда</a:t>
            </a:r>
            <a:r>
              <a:rPr lang="ru-RU" sz="2500" dirty="0" smtClean="0"/>
              <a:t>. </a:t>
            </a:r>
            <a:r>
              <a:rPr lang="uk-UA" sz="2000" dirty="0" smtClean="0"/>
              <a:t>Н</a:t>
            </a:r>
            <a:r>
              <a:rPr lang="ru-RU" sz="2000" dirty="0" err="1" smtClean="0"/>
              <a:t>асильство</a:t>
            </a:r>
            <a:r>
              <a:rPr lang="ru-RU" sz="2000" dirty="0" smtClean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верствах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бідних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багатих</a:t>
            </a:r>
            <a:r>
              <a:rPr lang="ru-RU" sz="2000" dirty="0"/>
              <a:t>.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легше</a:t>
            </a:r>
            <a:r>
              <a:rPr lang="ru-RU" sz="2000" dirty="0"/>
              <a:t> </a:t>
            </a:r>
            <a:r>
              <a:rPr lang="ru-RU" sz="2000" dirty="0" err="1"/>
              <a:t>покривати</a:t>
            </a:r>
            <a:r>
              <a:rPr lang="ru-RU" sz="2000" dirty="0"/>
              <a:t> </a:t>
            </a:r>
            <a:r>
              <a:rPr lang="ru-RU" sz="2000" dirty="0" err="1"/>
              <a:t>насильство</a:t>
            </a:r>
            <a:r>
              <a:rPr lang="ru-RU" sz="2000" dirty="0"/>
              <a:t> коли у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гроші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впливові</a:t>
            </a:r>
            <a:r>
              <a:rPr lang="ru-RU" sz="2000" dirty="0"/>
              <a:t> </a:t>
            </a:r>
            <a:r>
              <a:rPr lang="ru-RU" sz="2000" dirty="0" err="1"/>
              <a:t>друзі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000" dirty="0" smtClean="0"/>
          </a:p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000" dirty="0"/>
          </a:p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 dirty="0"/>
              <a:t>                                  </a:t>
            </a:r>
            <a:r>
              <a:rPr lang="ru-RU" sz="2000" dirty="0" smtClean="0"/>
              <a:t>	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/>
              <a:t>доказів</a:t>
            </a:r>
            <a:r>
              <a:rPr lang="ru-RU" sz="2000" dirty="0"/>
              <a:t> </a:t>
            </a:r>
            <a:r>
              <a:rPr lang="uk-UA" sz="2000" dirty="0"/>
              <a:t>на </a:t>
            </a:r>
            <a:r>
              <a:rPr lang="ru-RU" sz="2000" dirty="0" err="1"/>
              <a:t>підтрим</a:t>
            </a:r>
            <a:r>
              <a:rPr lang="uk-UA" sz="2000" dirty="0" err="1"/>
              <a:t>ку</a:t>
            </a:r>
            <a:r>
              <a:rPr lang="ru-RU" sz="2000" dirty="0"/>
              <a:t> </a:t>
            </a:r>
            <a:r>
              <a:rPr lang="ru-RU" sz="2000" dirty="0" err="1"/>
              <a:t>висловлювання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неосвічені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бідні</a:t>
            </a:r>
            <a:r>
              <a:rPr lang="ru-RU" sz="2000" dirty="0"/>
              <a:t> люди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агресивні</a:t>
            </a:r>
            <a:r>
              <a:rPr lang="ru-RU" sz="2000" dirty="0"/>
              <a:t> до </a:t>
            </a:r>
            <a:r>
              <a:rPr lang="ru-RU" sz="2000" dirty="0" err="1"/>
              <a:t>своїх</a:t>
            </a:r>
            <a:r>
              <a:rPr lang="ru-RU" sz="2000" dirty="0"/>
              <a:t> дружин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люди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освітою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 smtClean="0"/>
              <a:t>зв’язками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50825" y="476250"/>
            <a:ext cx="84248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Твердження</a:t>
            </a:r>
            <a:r>
              <a:rPr lang="ru-RU" sz="3200" dirty="0"/>
              <a:t>:  </a:t>
            </a:r>
            <a:r>
              <a:rPr lang="ru-RU" sz="3000" dirty="0" err="1" smtClean="0"/>
              <a:t>Насильство</a:t>
            </a:r>
            <a:r>
              <a:rPr lang="ru-RU" sz="3000" dirty="0" smtClean="0"/>
              <a:t> </a:t>
            </a:r>
            <a:r>
              <a:rPr lang="ru-RU" sz="3000" dirty="0"/>
              <a:t>- результат </a:t>
            </a:r>
            <a:r>
              <a:rPr lang="ru-RU" sz="3000" dirty="0" err="1"/>
              <a:t>бідності</a:t>
            </a:r>
            <a:r>
              <a:rPr lang="ru-RU" sz="3000" dirty="0"/>
              <a:t> </a:t>
            </a:r>
            <a:r>
              <a:rPr lang="ru-RU" sz="3000" dirty="0" err="1"/>
              <a:t>і</a:t>
            </a:r>
            <a:r>
              <a:rPr lang="ru-RU" sz="3000" dirty="0"/>
              <a:t> </a:t>
            </a:r>
            <a:r>
              <a:rPr lang="ru-RU" sz="3000" dirty="0" err="1"/>
              <a:t>неосвіченості</a:t>
            </a:r>
            <a:r>
              <a:rPr lang="ru-RU" sz="3000" dirty="0"/>
              <a:t>.</a:t>
            </a:r>
            <a:r>
              <a:rPr lang="ru-RU" sz="3200" dirty="0"/>
              <a:t> </a:t>
            </a:r>
          </a:p>
        </p:txBody>
      </p:sp>
      <p:pic>
        <p:nvPicPr>
          <p:cNvPr id="10242" name="Picture 2" descr="http://ipress.ua/media/gallery/full/4/b/4bloka_com_93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264320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23850" y="2205038"/>
            <a:ext cx="84248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7638" indent="-2687638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</a:rPr>
              <a:t>Відповідь</a:t>
            </a:r>
            <a:r>
              <a:rPr lang="ru-RU" sz="3000" dirty="0"/>
              <a:t>: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Неправда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687638" indent="-2687638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3200" dirty="0" err="1"/>
              <a:t>Н</a:t>
            </a:r>
            <a:r>
              <a:rPr lang="ru-RU" sz="3200" dirty="0" err="1" smtClean="0"/>
              <a:t>асильство</a:t>
            </a:r>
            <a:r>
              <a:rPr lang="ru-RU" sz="3200" dirty="0" smtClean="0"/>
              <a:t> </a:t>
            </a:r>
            <a:r>
              <a:rPr lang="ru-RU" sz="3200" dirty="0" err="1"/>
              <a:t>відбувається</a:t>
            </a:r>
            <a:r>
              <a:rPr lang="ru-RU" sz="3200" dirty="0"/>
              <a:t> як у селах так </a:t>
            </a:r>
            <a:r>
              <a:rPr lang="ru-RU" sz="3200" dirty="0" err="1"/>
              <a:t>і</a:t>
            </a:r>
            <a:r>
              <a:rPr lang="ru-RU" sz="3200" dirty="0"/>
              <a:t> в </a:t>
            </a:r>
            <a:r>
              <a:rPr lang="ru-RU" sz="3200" dirty="0" err="1"/>
              <a:t>містах</a:t>
            </a:r>
            <a:r>
              <a:rPr lang="ru-RU" sz="3200" dirty="0"/>
              <a:t> </a:t>
            </a:r>
            <a:endParaRPr lang="uk-UA" sz="3200" dirty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95288" y="549275"/>
            <a:ext cx="8424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413000" indent="-24130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>
                <a:solidFill>
                  <a:srgbClr val="B51605"/>
                </a:solidFill>
              </a:rPr>
              <a:t>Твердження</a:t>
            </a:r>
            <a:r>
              <a:rPr lang="ru-RU" sz="3200" dirty="0" smtClean="0">
                <a:solidFill>
                  <a:srgbClr val="B51605"/>
                </a:solidFill>
              </a:rPr>
              <a:t>:</a:t>
            </a:r>
            <a:r>
              <a:rPr lang="ru-RU" sz="3000" dirty="0" smtClean="0"/>
              <a:t> </a:t>
            </a:r>
            <a:r>
              <a:rPr lang="ru-RU" sz="3000" dirty="0" err="1" smtClean="0"/>
              <a:t>Насильство</a:t>
            </a:r>
            <a:r>
              <a:rPr lang="ru-RU" sz="3000" dirty="0" smtClean="0"/>
              <a:t> -  </a:t>
            </a:r>
            <a:r>
              <a:rPr lang="ru-RU" sz="3000" dirty="0" err="1"/>
              <a:t>це</a:t>
            </a:r>
            <a:r>
              <a:rPr lang="ru-RU" sz="3000" dirty="0"/>
              <a:t> проблема в далеких селах</a:t>
            </a:r>
            <a:r>
              <a:rPr lang="ru-RU" sz="3200" dirty="0"/>
              <a:t>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4" name="Picture 2" descr="http://ostriv.in.ua/images/publications/4/16724/1387199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357694"/>
            <a:ext cx="2857500" cy="200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miy-malyuk.com/wp-content/uploads/2015/07/fizichne-nasilstvo-nad-ditinoju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264795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50825" y="19891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>
                <a:solidFill>
                  <a:srgbClr val="0070C0"/>
                </a:solidFill>
              </a:rPr>
              <a:t>Відповідь</a:t>
            </a:r>
            <a:r>
              <a:rPr lang="ru-RU" sz="3000" dirty="0"/>
              <a:t>: </a:t>
            </a:r>
            <a:r>
              <a:rPr lang="ru-RU" sz="2800" b="1" dirty="0" err="1" smtClean="0">
                <a:solidFill>
                  <a:srgbClr val="00B0F0"/>
                </a:solidFill>
              </a:rPr>
              <a:t>Неправда</a:t>
            </a:r>
            <a:r>
              <a:rPr lang="ru-RU" sz="2200" dirty="0" err="1" smtClean="0"/>
              <a:t>.Насильство</a:t>
            </a:r>
            <a:r>
              <a:rPr lang="ru-RU" sz="2200" dirty="0" smtClean="0"/>
              <a:t> </a:t>
            </a:r>
            <a:r>
              <a:rPr lang="ru-RU" sz="2200" dirty="0" err="1"/>
              <a:t>стосується</a:t>
            </a:r>
            <a:r>
              <a:rPr lang="ru-RU" sz="2200" dirty="0"/>
              <a:t> </a:t>
            </a:r>
            <a:r>
              <a:rPr lang="ru-RU" sz="2200" dirty="0" err="1"/>
              <a:t>всіх</a:t>
            </a:r>
            <a:r>
              <a:rPr lang="ru-RU" sz="2200" dirty="0"/>
              <a:t> нас. Людина,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страждає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 smtClean="0"/>
              <a:t>будь-яке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насильства</a:t>
            </a:r>
            <a:r>
              <a:rPr lang="ru-RU" sz="2200" dirty="0" smtClean="0"/>
              <a:t> </a:t>
            </a:r>
            <a:r>
              <a:rPr lang="ru-RU" sz="2200" dirty="0" err="1"/>
              <a:t>стає</a:t>
            </a:r>
            <a:r>
              <a:rPr lang="ru-RU" sz="2200" dirty="0"/>
              <a:t> </a:t>
            </a:r>
            <a:r>
              <a:rPr lang="ru-RU" sz="2200" dirty="0" err="1"/>
              <a:t>неповноцінним</a:t>
            </a:r>
            <a:r>
              <a:rPr lang="ru-RU" sz="2200" dirty="0"/>
              <a:t> членом </a:t>
            </a:r>
            <a:r>
              <a:rPr lang="ru-RU" sz="2200" dirty="0" err="1"/>
              <a:t>суспільства</a:t>
            </a:r>
            <a:r>
              <a:rPr lang="ru-RU" sz="2200" dirty="0"/>
              <a:t>. </a:t>
            </a:r>
            <a:r>
              <a:rPr lang="ru-RU" sz="2200" dirty="0" err="1"/>
              <a:t>Діти</a:t>
            </a:r>
            <a:r>
              <a:rPr lang="ru-RU" sz="2200" dirty="0"/>
              <a:t>, </a:t>
            </a:r>
            <a:r>
              <a:rPr lang="ru-RU" sz="2200" dirty="0" smtClean="0"/>
              <a:t>через </a:t>
            </a:r>
            <a:r>
              <a:rPr lang="ru-RU" sz="2200" dirty="0" err="1"/>
              <a:t>насильство</a:t>
            </a:r>
            <a:r>
              <a:rPr lang="ru-RU" sz="2200" dirty="0"/>
              <a:t>, </a:t>
            </a:r>
            <a:r>
              <a:rPr lang="ru-RU" sz="2200" dirty="0" err="1" smtClean="0"/>
              <a:t>страждають</a:t>
            </a:r>
            <a:r>
              <a:rPr lang="ru-RU" sz="2200" dirty="0" smtClean="0"/>
              <a:t> </a:t>
            </a:r>
            <a:r>
              <a:rPr lang="ru-RU" sz="2200" dirty="0" err="1"/>
              <a:t>психологічними</a:t>
            </a:r>
            <a:r>
              <a:rPr lang="ru-RU" sz="2200" dirty="0"/>
              <a:t> </a:t>
            </a:r>
            <a:r>
              <a:rPr lang="ru-RU" sz="2200" dirty="0" err="1"/>
              <a:t>розладами</a:t>
            </a:r>
            <a:r>
              <a:rPr lang="ru-RU" sz="2200" dirty="0"/>
              <a:t>, </a:t>
            </a:r>
            <a:r>
              <a:rPr lang="ru-RU" sz="2200" dirty="0" err="1"/>
              <a:t>стають</a:t>
            </a:r>
            <a:r>
              <a:rPr lang="ru-RU" sz="2200" dirty="0"/>
              <a:t> </a:t>
            </a:r>
            <a:r>
              <a:rPr lang="ru-RU" sz="2200" dirty="0" err="1"/>
              <a:t>агресорами</a:t>
            </a:r>
            <a:r>
              <a:rPr lang="ru-RU" sz="2200" dirty="0"/>
              <a:t> у свою </a:t>
            </a:r>
            <a:r>
              <a:rPr lang="ru-RU" sz="2200" dirty="0" err="1"/>
              <a:t>чергу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злочинцями</a:t>
            </a:r>
            <a:r>
              <a:rPr lang="ru-RU" sz="2200" dirty="0"/>
              <a:t>. </a:t>
            </a:r>
            <a:r>
              <a:rPr lang="ru-RU" sz="2200" dirty="0" err="1"/>
              <a:t>Жінки</a:t>
            </a:r>
            <a:r>
              <a:rPr lang="ru-RU" sz="2200" dirty="0"/>
              <a:t>,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/>
              <a:t>система не в </a:t>
            </a:r>
            <a:r>
              <a:rPr lang="ru-RU" sz="2200" dirty="0" smtClean="0"/>
              <a:t>силах </a:t>
            </a:r>
            <a:r>
              <a:rPr lang="ru-RU" sz="2200" dirty="0" err="1"/>
              <a:t>захистити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насильства</a:t>
            </a:r>
            <a:r>
              <a:rPr lang="ru-RU" sz="2200" dirty="0"/>
              <a:t>, </a:t>
            </a:r>
            <a:r>
              <a:rPr lang="ru-RU" sz="2200" dirty="0" err="1"/>
              <a:t>вбивають</a:t>
            </a:r>
            <a:r>
              <a:rPr lang="ru-RU" sz="2200" dirty="0"/>
              <a:t> </a:t>
            </a:r>
            <a:r>
              <a:rPr lang="ru-RU" sz="2200" dirty="0" err="1"/>
              <a:t>своїх</a:t>
            </a:r>
            <a:r>
              <a:rPr lang="ru-RU" sz="2200" dirty="0"/>
              <a:t> </a:t>
            </a:r>
            <a:r>
              <a:rPr lang="ru-RU" sz="2200" dirty="0" err="1"/>
              <a:t>партнерів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залишають</a:t>
            </a:r>
            <a:r>
              <a:rPr lang="ru-RU" sz="2200" dirty="0"/>
              <a:t> </a:t>
            </a:r>
            <a:r>
              <a:rPr lang="ru-RU" sz="2200" dirty="0" err="1"/>
              <a:t>дітей</a:t>
            </a:r>
            <a:r>
              <a:rPr lang="ru-RU" sz="2200" dirty="0"/>
              <a:t> сиротами </a:t>
            </a:r>
            <a:r>
              <a:rPr lang="ru-RU" sz="2200" dirty="0" err="1"/>
              <a:t>і</a:t>
            </a:r>
            <a:r>
              <a:rPr lang="ru-RU" sz="2200" dirty="0"/>
              <a:t> без </a:t>
            </a:r>
            <a:r>
              <a:rPr lang="ru-RU" sz="2200" dirty="0" err="1"/>
              <a:t>сім'ї</a:t>
            </a:r>
            <a:r>
              <a:rPr lang="ru-RU" sz="2200" dirty="0"/>
              <a:t>. </a:t>
            </a:r>
            <a:r>
              <a:rPr lang="ru-RU" sz="2200" dirty="0" err="1" smtClean="0"/>
              <a:t>Насильство</a:t>
            </a:r>
            <a:r>
              <a:rPr lang="ru-RU" sz="2200" dirty="0" smtClean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довгі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негативні</a:t>
            </a:r>
            <a:r>
              <a:rPr lang="ru-RU" sz="2200" dirty="0"/>
              <a:t> </a:t>
            </a:r>
            <a:r>
              <a:rPr lang="ru-RU" sz="2200" dirty="0" err="1"/>
              <a:t>наслідки</a:t>
            </a:r>
            <a:r>
              <a:rPr lang="ru-RU" sz="2200" dirty="0"/>
              <a:t> на </a:t>
            </a:r>
            <a:r>
              <a:rPr lang="ru-RU" sz="2200" dirty="0" err="1"/>
              <a:t>суспільство</a:t>
            </a:r>
            <a:r>
              <a:rPr lang="ru-RU" sz="2200" dirty="0"/>
              <a:t>, тому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 smtClean="0"/>
              <a:t>суспільство</a:t>
            </a:r>
            <a:r>
              <a:rPr lang="ru-RU" sz="2200" dirty="0" smtClean="0"/>
              <a:t> -  </a:t>
            </a:r>
            <a:r>
              <a:rPr lang="ru-RU" sz="2200" dirty="0" err="1"/>
              <a:t>це</a:t>
            </a:r>
            <a:r>
              <a:rPr lang="ru-RU" sz="2200" dirty="0"/>
              <a:t> ми </a:t>
            </a:r>
            <a:r>
              <a:rPr lang="ru-RU" sz="2200" dirty="0" err="1"/>
              <a:t>всі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23850" y="476250"/>
            <a:ext cx="84248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154238" indent="-21542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>
                <a:solidFill>
                  <a:srgbClr val="C00000"/>
                </a:solidFill>
              </a:rPr>
              <a:t>Твердження</a:t>
            </a:r>
            <a:r>
              <a:rPr lang="ru-RU" sz="3200" dirty="0"/>
              <a:t>: </a:t>
            </a:r>
            <a:r>
              <a:rPr lang="ru-RU" sz="2600" dirty="0" err="1" smtClean="0"/>
              <a:t>Насильство</a:t>
            </a:r>
            <a:r>
              <a:rPr lang="ru-RU" sz="2600" dirty="0" smtClean="0"/>
              <a:t> - 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особиста</a:t>
            </a:r>
            <a:r>
              <a:rPr lang="ru-RU" sz="2600" dirty="0"/>
              <a:t> проблема, </a:t>
            </a:r>
            <a:r>
              <a:rPr lang="ru-RU" sz="2600" dirty="0" err="1"/>
              <a:t>всього</a:t>
            </a:r>
            <a:r>
              <a:rPr lang="ru-RU" sz="2600" dirty="0"/>
              <a:t> </a:t>
            </a:r>
            <a:r>
              <a:rPr lang="ru-RU" sz="2600" dirty="0" err="1"/>
              <a:t>суспільства</a:t>
            </a:r>
            <a:r>
              <a:rPr lang="ru-RU" sz="2600" dirty="0"/>
              <a:t> </a:t>
            </a:r>
            <a:r>
              <a:rPr lang="ru-RU" sz="2600" dirty="0" err="1"/>
              <a:t>воно</a:t>
            </a:r>
            <a:r>
              <a:rPr lang="ru-RU" sz="2600" dirty="0"/>
              <a:t> не </a:t>
            </a:r>
            <a:r>
              <a:rPr lang="ru-RU" sz="2600" dirty="0" err="1"/>
              <a:t>стосується</a:t>
            </a:r>
            <a:r>
              <a:rPr lang="ru-RU" sz="2600" dirty="0"/>
              <a:t> .</a:t>
            </a:r>
          </a:p>
        </p:txBody>
      </p:sp>
      <p:sp>
        <p:nvSpPr>
          <p:cNvPr id="7170" name="AutoShape 2" descr="&amp;Kcy;&amp;acy;&amp;rcy;&amp;tcy;&amp;icy;&amp;ncy;&amp;kcy;&amp;icy; &amp;pcy;&amp;ocy; &amp;zcy;&amp;acy;&amp;pcy;&amp;rcy;&amp;ocy;&amp;scy;&amp;ucy; &amp;ncy;&amp;acy;&amp;scy;&amp;icy;&amp;lcy;&amp;softcy;&amp;scy;&amp;tcy;&amp;vcy;&amp;o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2" name="AutoShape 4" descr="&amp;Kcy;&amp;acy;&amp;rcy;&amp;tcy;&amp;icy;&amp;ncy;&amp;kcy;&amp;icy; &amp;pcy;&amp;ocy; &amp;zcy;&amp;acy;&amp;pcy;&amp;rcy;&amp;ocy;&amp;scy;&amp;ucy; &amp;ncy;&amp;acy;&amp;scy;&amp;icy;&amp;lcy;&amp;softcy;&amp;scy;&amp;tcy;&amp;vcy;&amp;o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6" name="AutoShape 8" descr="&amp;Kcy;&amp;acy;&amp;rcy;&amp;tcy;&amp;icy;&amp;ncy;&amp;kcy;&amp;icy; &amp;pcy;&amp;ocy; &amp;zcy;&amp;acy;&amp;pcy;&amp;rcy;&amp;ocy;&amp;scy;&amp;ucy; &amp;ncy;&amp;acy;&amp;scy;&amp;icy;&amp;lcy;&amp;softcy;&amp;scy;&amp;tcy;&amp;vcy;&amp;o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8" name="Picture 10" descr="&amp;Kcy;&amp;acy;&amp;rcy;&amp;tcy;&amp;icy;&amp;ncy;&amp;kcy;&amp;icy; &amp;pcy;&amp;ocy; &amp;zcy;&amp;acy;&amp;pcy;&amp;rcy;&amp;ocy;&amp;scy;&amp;ucy; &amp;ncy;&amp;acy;&amp;scy;&amp;icy;&amp;lcy;&amp;softcy;&amp;scy;&amp;tcy;&amp;vcy;&amp;o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255270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95288" y="1844675"/>
            <a:ext cx="84248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7638" indent="-2687638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/>
              <a:t>Відповідь</a:t>
            </a:r>
            <a:r>
              <a:rPr lang="ru-RU" sz="3000" dirty="0"/>
              <a:t>: </a:t>
            </a:r>
            <a:r>
              <a:rPr lang="ru-RU" sz="3000" b="1" dirty="0"/>
              <a:t>Неправда</a:t>
            </a:r>
            <a:r>
              <a:rPr lang="ru-RU" sz="2200" dirty="0"/>
              <a:t>. </a:t>
            </a:r>
            <a:r>
              <a:rPr lang="ru-RU" sz="2200" dirty="0" err="1"/>
              <a:t>Хоча</a:t>
            </a:r>
            <a:r>
              <a:rPr lang="ru-RU" sz="2200" dirty="0"/>
              <a:t> алкоголь та </a:t>
            </a:r>
            <a:r>
              <a:rPr lang="ru-RU" sz="2200" dirty="0" err="1"/>
              <a:t>наркотичні</a:t>
            </a:r>
            <a:r>
              <a:rPr lang="ru-RU" sz="2200" dirty="0"/>
              <a:t> </a:t>
            </a:r>
            <a:r>
              <a:rPr lang="ru-RU" sz="2200" dirty="0" err="1"/>
              <a:t>речовини</a:t>
            </a:r>
            <a:r>
              <a:rPr lang="ru-RU" sz="2200" dirty="0"/>
              <a:t> часто </a:t>
            </a:r>
            <a:r>
              <a:rPr lang="ru-RU" sz="2200" dirty="0" err="1" smtClean="0"/>
              <a:t>асоціюються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насильством</a:t>
            </a:r>
            <a:r>
              <a:rPr lang="ru-RU" sz="2200" dirty="0"/>
              <a:t>, вони не </a:t>
            </a:r>
            <a:r>
              <a:rPr lang="ru-RU" sz="2200" dirty="0" err="1"/>
              <a:t>є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причиною. </a:t>
            </a:r>
            <a:r>
              <a:rPr lang="ru-RU" sz="2200" dirty="0" err="1"/>
              <a:t>Багато</a:t>
            </a:r>
            <a:r>
              <a:rPr lang="ru-RU" sz="2200" dirty="0"/>
              <a:t> </a:t>
            </a:r>
            <a:r>
              <a:rPr lang="ru-RU" sz="2200" dirty="0" err="1"/>
              <a:t>чоловіків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б'ють</a:t>
            </a:r>
            <a:r>
              <a:rPr lang="ru-RU" sz="2200" dirty="0"/>
              <a:t> дружин, не </a:t>
            </a:r>
            <a:r>
              <a:rPr lang="ru-RU" sz="2200" dirty="0" err="1"/>
              <a:t>п'ють</a:t>
            </a:r>
            <a:r>
              <a:rPr lang="ru-RU" sz="2200" dirty="0"/>
              <a:t>. Члени </a:t>
            </a:r>
            <a:r>
              <a:rPr lang="ru-RU" sz="2200" dirty="0" err="1"/>
              <a:t>сім'ї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застосовують</a:t>
            </a:r>
            <a:r>
              <a:rPr lang="ru-RU" sz="2200" dirty="0"/>
              <a:t> </a:t>
            </a:r>
            <a:r>
              <a:rPr lang="ru-RU" sz="2200" dirty="0" err="1"/>
              <a:t>фізичне</a:t>
            </a:r>
            <a:r>
              <a:rPr lang="ru-RU" sz="2200" dirty="0"/>
              <a:t> </a:t>
            </a:r>
            <a:r>
              <a:rPr lang="ru-RU" sz="2200" dirty="0" err="1"/>
              <a:t>насильство</a:t>
            </a:r>
            <a:r>
              <a:rPr lang="ru-RU" sz="2200" dirty="0"/>
              <a:t> часто </a:t>
            </a:r>
            <a:r>
              <a:rPr lang="ru-RU" sz="2200" dirty="0" err="1"/>
              <a:t>продовжують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робити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того, як </a:t>
            </a:r>
            <a:r>
              <a:rPr lang="ru-RU" sz="2200" dirty="0" err="1"/>
              <a:t>кидають</a:t>
            </a:r>
            <a:r>
              <a:rPr lang="ru-RU" sz="2200" dirty="0"/>
              <a:t> </a:t>
            </a:r>
            <a:r>
              <a:rPr lang="ru-RU" sz="2200" dirty="0" err="1"/>
              <a:t>пити</a:t>
            </a:r>
            <a:r>
              <a:rPr lang="ru-RU" sz="2200" dirty="0"/>
              <a:t> алкоголь, </a:t>
            </a:r>
            <a:r>
              <a:rPr lang="ru-RU" sz="2200" dirty="0" err="1"/>
              <a:t>вживання</a:t>
            </a:r>
            <a:r>
              <a:rPr lang="ru-RU" sz="2200" dirty="0"/>
              <a:t> алкоголю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притупити</a:t>
            </a:r>
            <a:r>
              <a:rPr lang="ru-RU" sz="2200" dirty="0"/>
              <a:t> </a:t>
            </a:r>
            <a:r>
              <a:rPr lang="ru-RU" sz="2200" dirty="0" err="1"/>
              <a:t>почуття</a:t>
            </a:r>
            <a:r>
              <a:rPr lang="ru-RU" sz="2200" dirty="0"/>
              <a:t> </a:t>
            </a:r>
            <a:r>
              <a:rPr lang="ru-RU" sz="2200" dirty="0" err="1"/>
              <a:t>міри</a:t>
            </a:r>
            <a:r>
              <a:rPr lang="ru-RU" sz="2200" dirty="0"/>
              <a:t> у </a:t>
            </a:r>
            <a:r>
              <a:rPr lang="ru-RU" sz="2200" dirty="0" err="1"/>
              <a:t>агресора</a:t>
            </a:r>
            <a:r>
              <a:rPr lang="ru-RU" sz="2200" dirty="0"/>
              <a:t>, </a:t>
            </a:r>
            <a:r>
              <a:rPr lang="ru-RU" sz="2200" dirty="0" err="1"/>
              <a:t>тим</a:t>
            </a:r>
            <a:r>
              <a:rPr lang="ru-RU" sz="2200" dirty="0"/>
              <a:t> самим </a:t>
            </a:r>
            <a:r>
              <a:rPr lang="ru-RU" sz="2200" dirty="0" err="1"/>
              <a:t>він</a:t>
            </a:r>
            <a:r>
              <a:rPr lang="ru-RU" sz="2200" dirty="0"/>
              <a:t>/вона не </a:t>
            </a:r>
            <a:r>
              <a:rPr lang="ru-RU" sz="2200" dirty="0" err="1"/>
              <a:t>віддає</a:t>
            </a:r>
            <a:r>
              <a:rPr lang="ru-RU" sz="2200" dirty="0"/>
              <a:t> </a:t>
            </a:r>
            <a:r>
              <a:rPr lang="ru-RU" sz="2200" dirty="0" err="1"/>
              <a:t>собі</a:t>
            </a:r>
            <a:r>
              <a:rPr lang="ru-RU" sz="2200" dirty="0"/>
              <a:t> </a:t>
            </a:r>
            <a:r>
              <a:rPr lang="ru-RU" sz="2200" dirty="0" err="1"/>
              <a:t>звіту</a:t>
            </a:r>
            <a:r>
              <a:rPr lang="ru-RU" sz="2200" dirty="0"/>
              <a:t> в </a:t>
            </a:r>
            <a:r>
              <a:rPr lang="ru-RU" sz="2200" dirty="0" err="1"/>
              <a:t>застосованої</a:t>
            </a:r>
            <a:r>
              <a:rPr lang="ru-RU" sz="2200" dirty="0"/>
              <a:t> </a:t>
            </a:r>
            <a:r>
              <a:rPr lang="ru-RU" sz="2200" dirty="0" err="1"/>
              <a:t>силі</a:t>
            </a:r>
            <a:r>
              <a:rPr lang="ru-RU" sz="2200" dirty="0"/>
              <a:t>. </a:t>
            </a:r>
            <a:r>
              <a:rPr lang="ru-RU" sz="2200" dirty="0" smtClean="0"/>
              <a:t> </a:t>
            </a:r>
            <a:r>
              <a:rPr lang="ru-RU" sz="2200" dirty="0" err="1"/>
              <a:t>Н</a:t>
            </a:r>
            <a:r>
              <a:rPr lang="ru-RU" sz="2200" dirty="0" err="1" smtClean="0"/>
              <a:t>асильство</a:t>
            </a:r>
            <a:r>
              <a:rPr lang="ru-RU" sz="2200" dirty="0" smtClean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зловживання</a:t>
            </a:r>
            <a:r>
              <a:rPr lang="ru-RU" sz="2200" dirty="0"/>
              <a:t> алкоголем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наркотичними</a:t>
            </a:r>
            <a:r>
              <a:rPr lang="ru-RU" sz="2200" dirty="0"/>
              <a:t> </a:t>
            </a:r>
            <a:r>
              <a:rPr lang="ru-RU" sz="2200" dirty="0" err="1"/>
              <a:t>речовинами</a:t>
            </a:r>
            <a:r>
              <a:rPr lang="ru-RU" sz="2200" dirty="0"/>
              <a:t> </a:t>
            </a:r>
            <a:r>
              <a:rPr lang="ru-RU" sz="2200" dirty="0" err="1"/>
              <a:t>є</a:t>
            </a:r>
            <a:r>
              <a:rPr lang="ru-RU" sz="2200" dirty="0"/>
              <a:t> проблемами </a:t>
            </a:r>
            <a:r>
              <a:rPr lang="ru-RU" sz="2200" dirty="0" err="1"/>
              <a:t>незалежні</a:t>
            </a:r>
            <a:r>
              <a:rPr lang="ru-RU" sz="2200" dirty="0"/>
              <a:t> один </a:t>
            </a:r>
            <a:r>
              <a:rPr lang="ru-RU" sz="2200" dirty="0" err="1"/>
              <a:t>від</a:t>
            </a:r>
            <a:r>
              <a:rPr lang="ru-RU" sz="2200" dirty="0"/>
              <a:t> одного </a:t>
            </a:r>
            <a:endParaRPr lang="uk-UA" sz="2200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23850" y="404813"/>
            <a:ext cx="8424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19363" indent="-2505075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000" b="1" dirty="0" err="1"/>
              <a:t>Твердження</a:t>
            </a:r>
            <a:r>
              <a:rPr lang="ru-RU" sz="3200" dirty="0"/>
              <a:t>:   </a:t>
            </a:r>
            <a:r>
              <a:rPr lang="ru-RU" sz="2500" dirty="0"/>
              <a:t>Алкоголь </a:t>
            </a:r>
            <a:r>
              <a:rPr lang="ru-RU" sz="2500" dirty="0" err="1"/>
              <a:t>і</a:t>
            </a:r>
            <a:r>
              <a:rPr lang="ru-RU" sz="2500" dirty="0"/>
              <a:t> </a:t>
            </a:r>
            <a:r>
              <a:rPr lang="ru-RU" sz="2500" dirty="0" err="1"/>
              <a:t>наркотичні</a:t>
            </a:r>
            <a:r>
              <a:rPr lang="ru-RU" sz="2500" dirty="0"/>
              <a:t> </a:t>
            </a:r>
            <a:r>
              <a:rPr lang="ru-RU" sz="2500" dirty="0" err="1"/>
              <a:t>речовини</a:t>
            </a:r>
            <a:r>
              <a:rPr lang="ru-RU" sz="2500" dirty="0"/>
              <a:t> </a:t>
            </a:r>
            <a:r>
              <a:rPr lang="ru-RU" sz="2500" dirty="0" err="1"/>
              <a:t>є</a:t>
            </a:r>
            <a:r>
              <a:rPr lang="ru-RU" sz="2500" dirty="0"/>
              <a:t> головною причиною </a:t>
            </a:r>
            <a:r>
              <a:rPr lang="ru-RU" sz="2500" dirty="0" smtClean="0"/>
              <a:t> </a:t>
            </a:r>
            <a:r>
              <a:rPr lang="ru-RU" sz="2500" dirty="0" err="1"/>
              <a:t>насильства</a:t>
            </a:r>
            <a:r>
              <a:rPr lang="ru-RU" sz="2500" dirty="0"/>
              <a:t>.</a:t>
            </a:r>
            <a:r>
              <a:rPr lang="ru-RU" sz="3200" dirty="0"/>
              <a:t> </a:t>
            </a:r>
          </a:p>
        </p:txBody>
      </p:sp>
      <p:pic>
        <p:nvPicPr>
          <p:cNvPr id="2050" name="Picture 2" descr="http://goloskarpat.info/uploads/images/00/02/62/2012/12/13/b94252e4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17/1123833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6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20675"/>
            <a:ext cx="1981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3103"/>
            <a:ext cx="9144000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 algn="ctr" eaLnBrk="0" hangingPunct="0">
              <a:defRPr/>
            </a:pPr>
            <a:r>
              <a:rPr lang="uk-UA" sz="23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Нормативно-правове забезпечення захисту дітей від насильства </a:t>
            </a: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Загальна декларація прав людини (10.12.1948);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Декларація прав дитини (20.11.1959);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Міжнародний пакт про громадянські та політичні права (16.12.1966);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Конвенція про права дитини (20.11.1989);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Закон України "Про охорону дитинства" (26.04.2001,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ред.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–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24.04.2008);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Закон України "Про соціальну роботу з сім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ями, дітьми та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молоддю”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Кримінальний кодекс України (1.09.2001, остання редакція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–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30.04.2009);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Закон України "Про попередження насильства в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ї”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Сімейний кодекс України (10.01.2002, остання редакція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–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7.05.2009);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Закон України "Про внесення змін до Кодексу України про адміністративні правопорушення щодо встановлення відповідальності за вчинення насильства в сім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 або невиконання захисного 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припису”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Наказ Міністерства охорони здоров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 України від 23.01.2004 р. №38 "Про затвердження заходів щодо виконання Закону України "Про попередження насильства в сім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ї" та Примірного положення про центр медико-соціальної реабілітації жертв насильства в сім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ї";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269875"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Указ президента України від 5.05.2008 р. №411/2008 "Про заходи щодо забезпечення захисту прав і законних інтересів дітей"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Tx/>
              <a:buChar char="-"/>
              <a:defRPr/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 "Про внесення змін до деяких законодавчих актів України щодо вдосконалення законодавства стосовно протидії насильству в сім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indent="269875" eaLnBrk="0" hangingPunct="0">
              <a:defRPr/>
            </a:pPr>
            <a:endParaRPr lang="uk-U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 &amp;ncy;&amp;acy;&amp;scy;&amp;icy;&amp;lcy;&amp;softcy;&amp;scy;&amp;tcy;&amp;vcy;&amp;ocy; &amp;vcy; &amp;tcy;&amp;iukcy;&amp;jcy; &amp;chcy;&amp;icy; &amp;iukcy;&amp;ncy;&amp;shcy;&amp;iukcy;&amp;jcy;  &amp;fcy;&amp;ocy;&amp;rcy;&amp;mcy;&amp;iukcy; &amp;zcy;&amp;dcy;&amp;iukcy;&amp;jcy;&amp;scy;&amp;ncy;&amp;yucy;&amp;jukcy;&amp;tcy;&amp;softcy;&amp;scy;&amp;yacy; &amp;vcy; &amp;kcy;&amp;ocy;&amp;zhcy;&amp;ncy;&amp;iukcy;&amp;jcy;  &amp;chcy;&amp;iecy;&amp;tcy;&amp;vcy;&amp;iecy;&amp;rcy;&amp;tcy;&amp;iukcy;&amp;jcy; &amp;ucy;&amp;kcy;&amp;rcy;&amp;acy;&amp;yicy;&amp;ncy;&amp;scy;&amp;softcy;&amp;kcy;&amp;icy;&amp;jcy; &amp;scy;&amp;iukcy;&amp;mcy;&amp;yicy;; &amp;shchcy;&amp;ocy;&amp;rcy;&amp;ocy;&amp;kcy;&amp;ucy; &amp;bcy;&amp;lcy;&amp;icy;&amp;zcy;&amp;softcy;&amp;kcy;&amp;ocy; 2 &amp;mcy;&amp;lcy;&amp;ncy;. &amp;dcy;&amp;iukcy;&amp;tcy;&amp;iecy;&amp;jcy;  &amp;ucy; &amp;vcy;&amp;iukcy;&amp;tscy;&amp;iuk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2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9248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-  Постанова КМ України в «Про затвердження порядку взаємодії суб`єктів, що здійснюють заходи у сфері запобігання та протидії домашньому насильству та насильству за ознакою статі» від 22.08.2018. №658</a:t>
            </a:r>
            <a:endParaRPr lang="uk-UA" sz="1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19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- Лист </a:t>
            </a:r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Міністерства освіти і науки України від 28.10.2014 № 1/9-557 «Методичні рекомендації щодо взаємодії педагогічних працівників у навчальних закладах та взаємодії з іншими органами і службами щодо захисту прав дітей»</a:t>
            </a:r>
            <a:endParaRPr lang="uk-UA" sz="1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19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- Лист </a:t>
            </a:r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МОН України від29.12.2018 № 1/9-790 «Щодо організації роботи у закладах освіти з питань запобігання і протидії домашньому насильству та </a:t>
            </a:r>
            <a:r>
              <a:rPr lang="uk-UA" sz="1900" dirty="0" err="1">
                <a:solidFill>
                  <a:schemeClr val="tx2">
                    <a:lumMod val="75000"/>
                  </a:schemeClr>
                </a:solidFill>
                <a:hlinkClick r:id="rId4"/>
              </a:rPr>
              <a:t>булінгу</a:t>
            </a:r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»</a:t>
            </a:r>
            <a:endParaRPr lang="uk-UA" sz="1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1900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- Лист </a:t>
            </a:r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МОН України від 18.05.2018 № 1/11-5480 «Методичні рекомендації щодо запобігання та протидії насильству»</a:t>
            </a:r>
            <a:endParaRPr lang="uk-UA" sz="1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6"/>
              </a:rPr>
              <a:t>Наказ МОН України від 02.10.2018 № 1047 «Про затвердження Методичних рекомендації щодо виявлення, реагування на випадки домашнього насильства і взаємодії педагогічних працівників із іншими органами та службами»</a:t>
            </a:r>
            <a:endParaRPr lang="uk-UA" sz="1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190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- Наказ </a:t>
            </a:r>
            <a:r>
              <a:rPr lang="uk-UA" sz="1900" dirty="0">
                <a:solidFill>
                  <a:schemeClr val="tx2">
                    <a:lumMod val="75000"/>
                  </a:schemeClr>
                </a:solidFill>
                <a:hlinkClick r:id="rId7"/>
              </a:rPr>
              <a:t>Міністерства соціальної політики України, Міністерства внутрішніх справ України, Міністерства освіти і науки України, Міністерства охорони здоров`я України від 19.08.2014 №564/836/945/577 «Про затвердження Порядку розгляду звернень та повідомлень з приводу жорстокого поводження з дітьми або реальної загрози його вчинення»</a:t>
            </a:r>
            <a:endParaRPr lang="uk-UA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7177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17/1123833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902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Bcy;&amp;acy;&amp;tcy;&amp;softcy;&amp;kcy;&amp;icy; &amp;iukcy; &amp;dcy;&amp;iukcy;&amp;tcy;&amp;icy; — &amp;tscy;&amp;iecy; &amp;lcy;&amp;yucy;&amp;bcy;&amp;ocy;&amp;vcy; &amp;iukcy; &amp;scy;&amp;lcy;&amp;softcy;&amp;ocy;&amp;zcy;&amp;icy;,&amp;TScy;&amp;iecy; &amp;vcy;&amp;iukcy;&amp;chcy;&amp;ncy;&amp;iecy; &amp;shchcy;&amp;acy;&amp;scy;&amp;tcy;&amp;yacy; &amp;iukcy; &amp;ocy;&amp;dcy;&amp;vcy;&amp;iukcy;&amp;chcy;&amp;ncy;&amp;icy;&amp;jcy; &amp;bcy;&amp;iukcy;&amp;lcy;&amp;softcy;.&amp;TScy;&amp;iecy; &amp;scy;&amp;ocy;&amp;ncy;&amp;tscy;&amp;iecy; &amp;iukcy; &amp;tcy;&amp;iecy;&amp;pcy;&amp;lcy;&amp;ocy;, &amp;scy;&amp;ncy;&amp;iukcy;&amp;gcy;&amp;icy; &amp;jcy; &amp;mcy;&amp;ocy;&amp;rcy;&amp;ocy;&amp;zcy;&amp;icy;,&amp;Mcy;&amp;iecy;&amp;dcy; &amp;ncy;&amp;acy; &amp;vcy;&amp;ucy;&amp;scy;&amp;tcy;&amp;acy; &amp;jcy; &amp;ncy;&amp;acy; &amp;vcy;&amp;iukcy;&amp;chcy;&amp;ncy;&amp;iukcy;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053" y="571480"/>
            <a:ext cx="6933311" cy="5205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7239000" cy="3071834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</a:rPr>
              <a:t>Діти – </a:t>
            </a:r>
            <a:br>
              <a:rPr lang="uk-UA" sz="4800" dirty="0" smtClean="0">
                <a:solidFill>
                  <a:srgbClr val="7030A0"/>
                </a:solidFill>
              </a:rPr>
            </a:br>
            <a:r>
              <a:rPr lang="uk-UA" sz="4800" dirty="0" smtClean="0">
                <a:solidFill>
                  <a:srgbClr val="7030A0"/>
                </a:solidFill>
              </a:rPr>
              <a:t>наше майбутнє: </a:t>
            </a:r>
            <a:r>
              <a:rPr lang="uk-UA" sz="5400" dirty="0" smtClean="0">
                <a:solidFill>
                  <a:srgbClr val="7030A0"/>
                </a:solidFill>
              </a:rPr>
              <a:t>пам’ятайте про це!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17/1113604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802" y="0"/>
            <a:ext cx="94301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vcy;&amp;ncy;&amp;ucy;&amp;tcy;&amp;rcy;&amp;iukcy;&amp;shcy;&amp;ncy;&amp;yacy; &amp;acy;&amp;gcy;&amp;rcy;&amp;iecy;&amp;scy;&amp;icy;&amp;vcy;&amp;ncy;&amp;iukcy;&amp;scy;&amp;tcy;&amp;softcy; - &amp;iecy;&amp;mcy;&amp;ocy;&amp;tscy;&amp;iukcy;&amp;jcy;&amp;ncy;&amp;icy;&amp;jcy; &amp;scy;&amp;tcy;&amp;acy;&amp;ncy;, &amp;shchcy;&amp;ocy;&amp;vcy;&amp;icy;&amp;ncy;&amp;icy;&amp;kcy;&amp;acy;&amp;jukcy; &amp;yacy;&amp;kcy; &amp;rcy;&amp;iecy;&amp;acy;&amp;kcy;&amp;tscy;&amp;iukcy;&amp;yacy; &amp;ncy;&amp;acy; &amp;pcy;&amp;iecy;&amp;rcy;&amp;iecy;&amp;zhcy;&amp;icy;&amp;vcy;&amp;acy;&amp;ncy;&amp;ncy;&amp;yacy; &amp;ncy;&amp;iecy;&amp;zcy;&amp;dcy;&amp;ocy;&amp;lcy;&amp;acy;&amp;ncy;&amp;ncy;&amp;ocy;&amp;scy;&amp;tcy;&amp;iukcy;&amp;yacy;&amp;kcy;&amp;icy;&amp;khcy;&amp;ocy;&amp;scy;&amp;softcy; &amp;bcy;&amp;acy;&amp;rcy;&amp;jukcy;&amp;rcy;&amp;iukcy;&amp;vcy; &amp;acy;&amp;bcy;&amp;ocy; &amp;ncy;&amp;iecy;&amp;dcy;&amp;ocy;&amp;scy;&amp;tcy;&amp;ucy;&amp;pcy;&amp;ncy;&amp;iukcy;&amp;scy;&amp;t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9371"/>
            <a:ext cx="9160255" cy="6877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хе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358900"/>
            <a:ext cx="802957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3048000" y="228600"/>
            <a:ext cx="2876550" cy="1179513"/>
            <a:chOff x="609602" y="355605"/>
            <a:chExt cx="2876778" cy="118016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9602" y="431847"/>
              <a:ext cx="2876778" cy="11039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609602" y="355605"/>
              <a:ext cx="2876778" cy="1180169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Види насильства</a:t>
              </a:r>
              <a:r>
                <a:rPr lang="uk-UA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</a:t>
              </a:r>
            </a:p>
          </p:txBody>
        </p:sp>
      </p:grpSp>
      <p:pic>
        <p:nvPicPr>
          <p:cNvPr id="10244" name="Picture 6" descr="H:\Тренінги для вчителів\Семінари соц пед\Картинки\1265488037_mob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H:\Тренінги для вчителів\Семінари соц пед\Картинки\vilol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-main-pic" descr="Картинка 436 из 28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724400"/>
            <a:ext cx="2343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-main-pic" descr="Картинка 1576 из 1291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7158" y="1428736"/>
            <a:ext cx="4857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69875" algn="just" eaLnBrk="0" hangingPunct="0">
              <a:defRPr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·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жорстокі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фізичні покарання, фізичні знущання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:  </a:t>
            </a:r>
            <a:endParaRPr lang="uk-UA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побиття;  штовхання;  спроби задушити;  викручування рук 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69875" algn="just" eaLnBrk="0" hangingPunct="0">
              <a:defRPr/>
            </a:pPr>
            <a:endParaRPr lang="uk-UA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дитина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є свідком знущань над іншими членами сім’ї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69875" algn="just" eaLnBrk="0" hangingPunct="0">
              <a:defRPr/>
            </a:pP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батько б’є чи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знущається з  матері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присутності дітей; "погану" дитину фізично карають у присутності "хорошої" дитини; дитина є свідком фізичних знущань над іншою людиною, що не є членом її родини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69875" algn="just" eaLnBrk="0" hangingPunct="0">
              <a:defRPr/>
            </a:pPr>
            <a:endParaRPr lang="uk-UA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·  сексуальне насильство, 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hangingPunct="0"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Типи жорстокого поводження з дітьми: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457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Hcy;&amp;Ocy;&amp;Rcy;&amp;Scy;&amp;Tcy;&amp;Ocy;&amp;Kcy;&amp;IEcy; &amp;Pcy;&amp;Ocy;&amp;Vcy;&amp;Ocy;&amp;Dcy;&amp;ZHcy;&amp;IEcy;&amp;Ncy;&amp;Ncy;&amp;YAcy; &amp;Zcy; &amp;Dcy;&amp;Iukcy;&amp;Tcy;&amp;SOFTcy;&amp;Mcy;&amp;Icy; &amp;Fcy;&amp;Ocy;&amp;Tcy;&amp;O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857620" cy="216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Hcy;&amp;Ocy;&amp;Rcy;&amp;Scy;&amp;Tcy;&amp;Ocy;&amp;Kcy;&amp;IEcy; &amp;Pcy;&amp;Ocy;&amp;Vcy;&amp;Ocy;&amp;Dcy;&amp;ZHcy;&amp;IEcy;&amp;Ncy;&amp;Ncy;&amp;YAcy; &amp;Zcy; &amp;Dcy;&amp;Iukcy;&amp;Tcy;&amp;SOFTcy;&amp;Mcy;&amp;Icy; &amp;Fcy;&amp;Ocy;&amp;Tcy;&amp;O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43314"/>
            <a:ext cx="2662233" cy="30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564360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hangingPunct="0"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  </a:t>
            </a:r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використання привілеїв дорослих</a:t>
            </a:r>
          </a:p>
          <a:p>
            <a:pPr indent="269875" algn="just" eaLnBrk="0" hangingPunct="0"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(поводження з дітьми як з рабами чи підлеглими, як зі своєю власністю; відмова повідомляти про рішення, що стосуються опікунства)</a:t>
            </a:r>
          </a:p>
          <a:p>
            <a:pPr indent="269875" algn="just" eaLnBrk="0" hangingPunct="0">
              <a:defRPr/>
            </a:pPr>
            <a:endParaRPr lang="uk-UA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·  </a:t>
            </a:r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залякування: </a:t>
            </a:r>
          </a:p>
          <a:p>
            <a:pPr indent="269875" algn="just" eaLnBrk="0" hangingPunct="0"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(використовування свого росту та сили,  навіювання страху за допомогою розповідей, дій, поглядів;  крики,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стресогенна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поведінка;  жорстокість щодо інших істот)</a:t>
            </a:r>
          </a:p>
          <a:p>
            <a:pPr indent="269875" algn="just" eaLnBrk="0" hangingPunct="0">
              <a:defRPr/>
            </a:pPr>
            <a:endParaRPr lang="uk-UA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·  погрози: </a:t>
            </a:r>
          </a:p>
          <a:p>
            <a:pPr indent="269875" algn="just" eaLnBrk="0" hangingPunct="0"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(кинути дитину; самогубства;  заподіяти фізичної шкоди;  заподіяти шкоду іншим людям, тваринам, рослинам;  розлюбити дитину, силами зла, що покарають дитину) 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741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Hcy;&amp;Ocy;&amp;Rcy;&amp;Scy;&amp;Tcy;&amp;Ocy;&amp;Kcy;&amp;IEcy; &amp;Pcy;&amp;Ocy;&amp;Vcy;&amp;Ocy;&amp;Dcy;&amp;ZHcy;&amp;IEcy;&amp;Ncy;&amp;Ncy;&amp;YAcy; &amp;Zcy; &amp;Dcy;&amp;Iukcy;&amp;Tcy;&amp;SOFTcy;&amp;Mcy;&amp;Icy; &amp;Fcy;&amp;Ocy;&amp;Tcy;&amp;O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714356"/>
            <a:ext cx="2857500" cy="200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106" y="4286256"/>
            <a:ext cx="2813894" cy="188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53578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hangingPunct="0">
              <a:defRPr/>
            </a:pPr>
            <a:r>
              <a:rPr lang="uk-UA" dirty="0" smtClean="0">
                <a:latin typeface="Bookman Old Style" pitchFamily="18" charset="0"/>
                <a:cs typeface="Times New Roman" pitchFamily="18" charset="0"/>
              </a:rPr>
              <a:t>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використання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громадських установ</a:t>
            </a:r>
            <a:r>
              <a:rPr lang="uk-UA" sz="2400" b="1" dirty="0">
                <a:latin typeface="Arial Black" pitchFamily="34" charset="0"/>
                <a:ea typeface="Tahoma" pitchFamily="34" charset="0"/>
                <a:cs typeface="Tahoma" pitchFamily="34" charset="0"/>
              </a:rPr>
              <a:t>: </a:t>
            </a:r>
            <a:endParaRPr lang="uk-UA" sz="2400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indent="269875" algn="just" eaLnBrk="0" hangingPunct="0">
              <a:defRPr/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lang="uk-U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загроза покарання Богом, судом, міліцією, школою, спецшколою, притулком, родичами та психіатричною лікарнею</a:t>
            </a: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indent="269875" algn="just" eaLnBrk="0" hangingPunct="0">
              <a:defRPr/>
            </a:pP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69875" algn="just" eaLnBrk="0" hangingPunct="0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· ізоляція</a:t>
            </a:r>
            <a:r>
              <a:rPr lang="uk-UA" sz="2400" b="1" dirty="0">
                <a:latin typeface="Arial Black" pitchFamily="34" charset="0"/>
                <a:ea typeface="Tahoma" pitchFamily="34" charset="0"/>
                <a:cs typeface="Tahoma" pitchFamily="34" charset="0"/>
              </a:rPr>
              <a:t>: </a:t>
            </a:r>
            <a:endParaRPr lang="uk-UA" sz="2400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indent="269875" algn="just" eaLnBrk="0" hangingPunct="0">
              <a:defRPr/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контролювання доступу </a:t>
            </a:r>
            <a:r>
              <a:rPr lang="uk-U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дитини до інших людей</a:t>
            </a: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:;   </a:t>
            </a:r>
            <a:r>
              <a:rPr lang="uk-U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контролювання перебування дитини у помешканні, заборона виходити з дому; контролювання спілкування дитини з друзями;   закривання дитини у  будь-якому закритому приміщенні вдома, в школі; обмеження спілкування з дитиною, аж до повного ігнорування у спілкуванні</a:t>
            </a: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tcy;&amp;icy;&amp;ncy;&amp;ucy; &amp;ncy;&amp;iecy; &amp;pcy;&amp;ucy;&amp;scy;&amp;kcy;&amp;acy;&amp;yucy;&amp;tcy;&amp;softcy; &amp;gcy;&amp;ucy;&amp;lcy;&amp;yacy;&amp;tcy;&amp;icy; &amp;Fcy;&amp;Ocy;&amp;Tcy;&amp;O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85794"/>
            <a:ext cx="3548516" cy="210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tcy;&amp;icy;&amp;ncy;&amp;acy; &amp;ncy;&amp;acy;&amp;kcy;&amp;acy;&amp;zcy;&amp;acy;&amp;ncy;&amp;acy; &amp;Fcy;&amp;Ocy;&amp;Tcy;&amp;O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357554" cy="223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607223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eaLnBrk="0" hangingPunct="0">
              <a:lnSpc>
                <a:spcPct val="150000"/>
              </a:lnSpc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·  емоційне насильство: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269875" eaLnBrk="0" hangingPunct="0">
              <a:lnSpc>
                <a:spcPct val="150000"/>
              </a:lnSpc>
              <a:defRPr/>
            </a:pP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(приниження; використання дітей в якості довірених осіб; підвищення голосу без вартої на те причини;  непослідовність; використання дітей у конфліктах між батьками; "торгівельна" поведінка одного з батьків щодо любові до дитини)</a:t>
            </a:r>
          </a:p>
          <a:p>
            <a:pPr indent="269875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  економічне насильство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269875" eaLnBrk="0" hangingPunct="0">
              <a:lnSpc>
                <a:spcPct val="150000"/>
              </a:lnSpc>
              <a:defRPr/>
            </a:pPr>
            <a:r>
              <a:rPr lang="uk-UA" sz="2000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(незадоволення основних потреб дитини; відмова чи зволікання у виплаті аліментів;  повна відмова дитині в грошах; відмова дитині у підтримці; контролювання дитини за допомогою грошей; примушування дитини важко працювати використовування дитини як засобу торгу при розлученні;</a:t>
            </a:r>
            <a:r>
              <a:rPr lang="uk-UA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)</a:t>
            </a:r>
            <a:endParaRPr lang="uk-UA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66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tcy;&amp;icy;&amp;ncy;&amp;acy; &amp;ncy;&amp;acy;&amp;kcy;&amp;acy;&amp;zcy;&amp;acy;&amp;ncy;&amp;acy; &amp;Fcy;&amp;Ocy;&amp;Tcy;&amp;O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86124"/>
            <a:ext cx="2149225" cy="252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tcy;&amp;icy;&amp;ncy;&amp;acy; &amp;ncy;&amp;acy;&amp;kcy;&amp;acy;&amp;zcy;&amp;acy;&amp;ncy;&amp;acy; &amp;Fcy;&amp;Ocy;&amp;Tcy;&amp;O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47" y="0"/>
            <a:ext cx="2619353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1126</Words>
  <Application>Microsoft Office PowerPoint</Application>
  <PresentationFormat>Екран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Bookman Old Style</vt:lpstr>
      <vt:lpstr>Franklin Gothic Book</vt:lpstr>
      <vt:lpstr>Tahoma</vt:lpstr>
      <vt:lpstr>Times New Roman</vt:lpstr>
      <vt:lpstr>Trebuchet MS</vt:lpstr>
      <vt:lpstr>Wingdings</vt:lpstr>
      <vt:lpstr>Wingdings 2</vt:lpstr>
      <vt:lpstr>Изящная</vt:lpstr>
      <vt:lpstr>ЖОРСТОКЕ ПОВОДЖЕННЯ ДО ДІТЕЙ:  РЕАЛІЇ СЬОГОДЕННЯ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Діти –  наше майбутнє: пам’ятайте про це!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ЖОРСТОКЕ ПОВОДЖЕННЯ ДО ДІТЕЙ:  РЕАЛІЇ СЬОГОДЕННЯ</dc:title>
  <dc:creator>Юля</dc:creator>
  <cp:lastModifiedBy>Оксана</cp:lastModifiedBy>
  <cp:revision>12</cp:revision>
  <dcterms:created xsi:type="dcterms:W3CDTF">2017-01-30T20:52:02Z</dcterms:created>
  <dcterms:modified xsi:type="dcterms:W3CDTF">2019-09-22T07:11:24Z</dcterms:modified>
</cp:coreProperties>
</file>