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1048581"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1048582"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1048583" name="Місце для дати 3"/>
          <p:cNvSpPr>
            <a:spLocks noGrp="1"/>
          </p:cNvSpPr>
          <p:nvPr>
            <p:ph type="dt" sz="half" idx="10"/>
          </p:nvPr>
        </p:nvSpPr>
        <p:spPr/>
        <p:txBody>
          <a:bodyPr/>
          <a:lstStyle/>
          <a:p>
            <a:fld id="{46749D93-F627-4F54-97F1-85EB48325FA3}" type="datetimeFigureOut">
              <a:rPr lang="uk-UA" smtClean="0"/>
              <a:t>20.02.2024</a:t>
            </a:fld>
            <a:endParaRPr lang="uk-UA"/>
          </a:p>
        </p:txBody>
      </p:sp>
      <p:sp>
        <p:nvSpPr>
          <p:cNvPr id="1048584" name="Місце для нижнього колонтитула 4"/>
          <p:cNvSpPr>
            <a:spLocks noGrp="1"/>
          </p:cNvSpPr>
          <p:nvPr>
            <p:ph type="ftr" sz="quarter" idx="11"/>
          </p:nvPr>
        </p:nvSpPr>
        <p:spPr/>
        <p:txBody>
          <a:bodyPr/>
          <a:lstStyle/>
          <a:p>
            <a:endParaRPr lang="uk-UA"/>
          </a:p>
        </p:txBody>
      </p:sp>
      <p:sp>
        <p:nvSpPr>
          <p:cNvPr id="1048585" name="Місце для номера слайда 5"/>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1048634" name="Заголовок 1"/>
          <p:cNvSpPr>
            <a:spLocks noGrp="1"/>
          </p:cNvSpPr>
          <p:nvPr>
            <p:ph type="title"/>
          </p:nvPr>
        </p:nvSpPr>
        <p:spPr/>
        <p:txBody>
          <a:bodyPr/>
          <a:lstStyle/>
          <a:p>
            <a:r>
              <a:rPr lang="uk-UA"/>
              <a:t>Зразок заголовка</a:t>
            </a:r>
          </a:p>
        </p:txBody>
      </p:sp>
      <p:sp>
        <p:nvSpPr>
          <p:cNvPr id="1048635"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636" name="Місце для дати 3"/>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37" name="Місце для нижнього колонтитула 4"/>
          <p:cNvSpPr>
            <a:spLocks noGrp="1"/>
          </p:cNvSpPr>
          <p:nvPr>
            <p:ph type="ftr" sz="quarter" idx="11"/>
          </p:nvPr>
        </p:nvSpPr>
        <p:spPr/>
        <p:txBody>
          <a:bodyPr/>
          <a:lstStyle/>
          <a:p>
            <a:endParaRPr lang="uk-UA"/>
          </a:p>
        </p:txBody>
      </p:sp>
      <p:sp>
        <p:nvSpPr>
          <p:cNvPr id="1048638" name="Місце для номера слайда 5"/>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1048623"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1048624"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625" name="Місце для дати 3"/>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26" name="Місце для нижнього колонтитула 4"/>
          <p:cNvSpPr>
            <a:spLocks noGrp="1"/>
          </p:cNvSpPr>
          <p:nvPr>
            <p:ph type="ftr" sz="quarter" idx="11"/>
          </p:nvPr>
        </p:nvSpPr>
        <p:spPr/>
        <p:txBody>
          <a:bodyPr/>
          <a:lstStyle/>
          <a:p>
            <a:endParaRPr lang="uk-UA"/>
          </a:p>
        </p:txBody>
      </p:sp>
      <p:sp>
        <p:nvSpPr>
          <p:cNvPr id="1048627" name="Місце для номера слайда 5"/>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1048588" name="Заголовок 1"/>
          <p:cNvSpPr>
            <a:spLocks noGrp="1"/>
          </p:cNvSpPr>
          <p:nvPr>
            <p:ph type="title"/>
          </p:nvPr>
        </p:nvSpPr>
        <p:spPr/>
        <p:txBody>
          <a:bodyPr/>
          <a:lstStyle/>
          <a:p>
            <a:r>
              <a:rPr lang="uk-UA"/>
              <a:t>Зразок заголовка</a:t>
            </a:r>
          </a:p>
        </p:txBody>
      </p:sp>
      <p:sp>
        <p:nvSpPr>
          <p:cNvPr id="1048589"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590" name="Місце для дати 3"/>
          <p:cNvSpPr>
            <a:spLocks noGrp="1"/>
          </p:cNvSpPr>
          <p:nvPr>
            <p:ph type="dt" sz="half" idx="10"/>
          </p:nvPr>
        </p:nvSpPr>
        <p:spPr/>
        <p:txBody>
          <a:bodyPr/>
          <a:lstStyle/>
          <a:p>
            <a:fld id="{46749D93-F627-4F54-97F1-85EB48325FA3}" type="datetimeFigureOut">
              <a:rPr lang="uk-UA" smtClean="0"/>
              <a:t>20.02.2024</a:t>
            </a:fld>
            <a:endParaRPr lang="uk-UA"/>
          </a:p>
        </p:txBody>
      </p:sp>
      <p:sp>
        <p:nvSpPr>
          <p:cNvPr id="1048591" name="Місце для нижнього колонтитула 4"/>
          <p:cNvSpPr>
            <a:spLocks noGrp="1"/>
          </p:cNvSpPr>
          <p:nvPr>
            <p:ph type="ftr" sz="quarter" idx="11"/>
          </p:nvPr>
        </p:nvSpPr>
        <p:spPr/>
        <p:txBody>
          <a:bodyPr/>
          <a:lstStyle/>
          <a:p>
            <a:endParaRPr lang="uk-UA"/>
          </a:p>
        </p:txBody>
      </p:sp>
      <p:sp>
        <p:nvSpPr>
          <p:cNvPr id="1048592" name="Місце для номера слайда 5"/>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1048639"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1048640"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1048641" name="Місце для дати 3"/>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42" name="Місце для нижнього колонтитула 4"/>
          <p:cNvSpPr>
            <a:spLocks noGrp="1"/>
          </p:cNvSpPr>
          <p:nvPr>
            <p:ph type="ftr" sz="quarter" idx="11"/>
          </p:nvPr>
        </p:nvSpPr>
        <p:spPr/>
        <p:txBody>
          <a:bodyPr/>
          <a:lstStyle/>
          <a:p>
            <a:endParaRPr lang="uk-UA"/>
          </a:p>
        </p:txBody>
      </p:sp>
      <p:sp>
        <p:nvSpPr>
          <p:cNvPr id="1048643" name="Місце для номера слайда 5"/>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48644" name="Заголовок 1"/>
          <p:cNvSpPr>
            <a:spLocks noGrp="1"/>
          </p:cNvSpPr>
          <p:nvPr>
            <p:ph type="title"/>
          </p:nvPr>
        </p:nvSpPr>
        <p:spPr/>
        <p:txBody>
          <a:bodyPr/>
          <a:lstStyle/>
          <a:p>
            <a:r>
              <a:rPr lang="uk-UA"/>
              <a:t>Зразок заголовка</a:t>
            </a:r>
          </a:p>
        </p:txBody>
      </p:sp>
      <p:sp>
        <p:nvSpPr>
          <p:cNvPr id="1048645"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646"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647" name="Місце для дати 4"/>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48" name="Місце для нижнього колонтитула 5"/>
          <p:cNvSpPr>
            <a:spLocks noGrp="1"/>
          </p:cNvSpPr>
          <p:nvPr>
            <p:ph type="ftr" sz="quarter" idx="11"/>
          </p:nvPr>
        </p:nvSpPr>
        <p:spPr/>
        <p:txBody>
          <a:bodyPr/>
          <a:lstStyle/>
          <a:p>
            <a:endParaRPr lang="uk-UA"/>
          </a:p>
        </p:txBody>
      </p:sp>
      <p:sp>
        <p:nvSpPr>
          <p:cNvPr id="1048649" name="Місце для номера слайда 6"/>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48650"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1048651"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1048652"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653"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1048654"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655" name="Місце для дати 6"/>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56" name="Місце для нижнього колонтитула 7"/>
          <p:cNvSpPr>
            <a:spLocks noGrp="1"/>
          </p:cNvSpPr>
          <p:nvPr>
            <p:ph type="ftr" sz="quarter" idx="11"/>
          </p:nvPr>
        </p:nvSpPr>
        <p:spPr/>
        <p:txBody>
          <a:bodyPr/>
          <a:lstStyle/>
          <a:p>
            <a:endParaRPr lang="uk-UA"/>
          </a:p>
        </p:txBody>
      </p:sp>
      <p:sp>
        <p:nvSpPr>
          <p:cNvPr id="1048657" name="Місце для номера слайда 8"/>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1048619" name="Заголовок 1"/>
          <p:cNvSpPr>
            <a:spLocks noGrp="1"/>
          </p:cNvSpPr>
          <p:nvPr>
            <p:ph type="title"/>
          </p:nvPr>
        </p:nvSpPr>
        <p:spPr/>
        <p:txBody>
          <a:bodyPr/>
          <a:lstStyle/>
          <a:p>
            <a:r>
              <a:rPr lang="uk-UA"/>
              <a:t>Зразок заголовка</a:t>
            </a:r>
          </a:p>
        </p:txBody>
      </p:sp>
      <p:sp>
        <p:nvSpPr>
          <p:cNvPr id="1048620" name="Місце для дати 2"/>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21" name="Місце для нижнього колонтитула 3"/>
          <p:cNvSpPr>
            <a:spLocks noGrp="1"/>
          </p:cNvSpPr>
          <p:nvPr>
            <p:ph type="ftr" sz="quarter" idx="11"/>
          </p:nvPr>
        </p:nvSpPr>
        <p:spPr/>
        <p:txBody>
          <a:bodyPr/>
          <a:lstStyle/>
          <a:p>
            <a:endParaRPr lang="uk-UA"/>
          </a:p>
        </p:txBody>
      </p:sp>
      <p:sp>
        <p:nvSpPr>
          <p:cNvPr id="1048622" name="Місце для номера слайда 4"/>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1048658" name="Місце для дати 1"/>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59" name="Місце для нижнього колонтитула 2"/>
          <p:cNvSpPr>
            <a:spLocks noGrp="1"/>
          </p:cNvSpPr>
          <p:nvPr>
            <p:ph type="ftr" sz="quarter" idx="11"/>
          </p:nvPr>
        </p:nvSpPr>
        <p:spPr/>
        <p:txBody>
          <a:bodyPr/>
          <a:lstStyle/>
          <a:p>
            <a:endParaRPr lang="uk-UA"/>
          </a:p>
        </p:txBody>
      </p:sp>
      <p:sp>
        <p:nvSpPr>
          <p:cNvPr id="1048660" name="Місце для номера слайда 3"/>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1048661"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1048662"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663"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1048664" name="Місце для дати 4"/>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65" name="Місце для нижнього колонтитула 5"/>
          <p:cNvSpPr>
            <a:spLocks noGrp="1"/>
          </p:cNvSpPr>
          <p:nvPr>
            <p:ph type="ftr" sz="quarter" idx="11"/>
          </p:nvPr>
        </p:nvSpPr>
        <p:spPr/>
        <p:txBody>
          <a:bodyPr/>
          <a:lstStyle/>
          <a:p>
            <a:endParaRPr lang="uk-UA"/>
          </a:p>
        </p:txBody>
      </p:sp>
      <p:sp>
        <p:nvSpPr>
          <p:cNvPr id="1048666" name="Місце для номера слайда 6"/>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48628"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1048629"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1048630"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1048631" name="Місце для дати 4"/>
          <p:cNvSpPr>
            <a:spLocks noGrp="1"/>
          </p:cNvSpPr>
          <p:nvPr>
            <p:ph type="dt" sz="half" idx="10"/>
          </p:nvPr>
        </p:nvSpPr>
        <p:spPr/>
        <p:txBody>
          <a:bodyPr/>
          <a:lstStyle/>
          <a:p>
            <a:fld id="{46749D93-F627-4F54-97F1-85EB48325FA3}" type="datetimeFigureOut">
              <a:rPr lang="uk-UA" smtClean="0"/>
              <a:t>20.02.2024</a:t>
            </a:fld>
            <a:endParaRPr lang="uk-UA"/>
          </a:p>
        </p:txBody>
      </p:sp>
      <p:sp>
        <p:nvSpPr>
          <p:cNvPr id="1048632" name="Місце для нижнього колонтитула 5"/>
          <p:cNvSpPr>
            <a:spLocks noGrp="1"/>
          </p:cNvSpPr>
          <p:nvPr>
            <p:ph type="ftr" sz="quarter" idx="11"/>
          </p:nvPr>
        </p:nvSpPr>
        <p:spPr/>
        <p:txBody>
          <a:bodyPr/>
          <a:lstStyle/>
          <a:p>
            <a:endParaRPr lang="uk-UA"/>
          </a:p>
        </p:txBody>
      </p:sp>
      <p:sp>
        <p:nvSpPr>
          <p:cNvPr id="1048633" name="Місце для номера слайда 6"/>
          <p:cNvSpPr>
            <a:spLocks noGrp="1"/>
          </p:cNvSpPr>
          <p:nvPr>
            <p:ph type="sldNum" sz="quarter" idx="12"/>
          </p:nvPr>
        </p:nvSpPr>
        <p:spPr/>
        <p:txBody>
          <a:bodyPr/>
          <a:lstStyle/>
          <a:p>
            <a:fld id="{069539F6-EF73-40C4-9FF0-658F3136F2B3}"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1048577"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1048578"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49D93-F627-4F54-97F1-85EB48325FA3}" type="datetimeFigureOut">
              <a:rPr lang="uk-UA" smtClean="0"/>
              <a:t>20.02.2024</a:t>
            </a:fld>
            <a:endParaRPr lang="uk-UA"/>
          </a:p>
        </p:txBody>
      </p:sp>
      <p:sp>
        <p:nvSpPr>
          <p:cNvPr id="1048579"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1048580"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539F6-EF73-40C4-9FF0-658F3136F2B3}"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aine/parents-children-support-during-military-actions?gad_source=1&amp;gclid=CjwKCAiAuNGuBhAkEiwAGId4auxmsWA8IaBPR0Zhd8bxyQviraB0xzqvo82KChqc-uM1TZEBbThTTRoCBbQQAvD_BwE"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1072;&#1083;&#1075;&#1086;&#1088;&#1080;&#1090;&#1084;%20&#1076;&#1110;&#1081;%20&#1087;&#1110;&#1076;%20&#1095;&#1072;&#1089;%20&#1087;&#1086;&#1074;&#1110;&#1090;&#1088;&#1103;&#1085;&#1086;&#1111;%20&#1090;&#1088;&#1080;&#1074;&#1086;&#1075;&#1080;.docx"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Рисунок 2097153"/>
          <p:cNvPicPr>
            <a:picLocks/>
          </p:cNvPicPr>
          <p:nvPr/>
        </p:nvPicPr>
        <p:blipFill>
          <a:blip r:embed="rId2"/>
          <a:stretch>
            <a:fillRect/>
          </a:stretch>
        </p:blipFill>
        <p:spPr>
          <a:xfrm>
            <a:off x="141504" y="3162422"/>
            <a:ext cx="7087074" cy="3535259"/>
          </a:xfrm>
          <a:prstGeom prst="rect">
            <a:avLst/>
          </a:prstGeom>
        </p:spPr>
      </p:pic>
      <p:pic>
        <p:nvPicPr>
          <p:cNvPr id="2097153" name="Рисунок 2097152"/>
          <p:cNvPicPr>
            <a:picLocks/>
          </p:cNvPicPr>
          <p:nvPr/>
        </p:nvPicPr>
        <p:blipFill>
          <a:blip r:embed="rId3"/>
          <a:stretch>
            <a:fillRect/>
          </a:stretch>
        </p:blipFill>
        <p:spPr>
          <a:xfrm>
            <a:off x="7650609" y="2729282"/>
            <a:ext cx="4324514" cy="4128718"/>
          </a:xfrm>
          <a:prstGeom prst="rect">
            <a:avLst/>
          </a:prstGeom>
        </p:spPr>
      </p:pic>
      <p:sp>
        <p:nvSpPr>
          <p:cNvPr id="1048586" name="Заголовок 1"/>
          <p:cNvSpPr>
            <a:spLocks noGrp="1"/>
          </p:cNvSpPr>
          <p:nvPr>
            <p:ph type="ctrTitle"/>
          </p:nvPr>
        </p:nvSpPr>
        <p:spPr>
          <a:xfrm>
            <a:off x="835269" y="436563"/>
            <a:ext cx="10480430" cy="2387600"/>
          </a:xfrm>
        </p:spPr>
        <p:txBody>
          <a:bodyPr>
            <a:normAutofit fontScale="90000"/>
          </a:bodyPr>
          <a:lstStyle/>
          <a:p>
            <a:r>
              <a:rPr lang="uk-UA" b="1" dirty="0">
                <a:solidFill>
                  <a:schemeClr val="accent5">
                    <a:lumMod val="50000"/>
                  </a:schemeClr>
                </a:solidFill>
              </a:rPr>
              <a:t>БАТЬКІВСЬКІ ЗБОРИ</a:t>
            </a:r>
            <a:br>
              <a:rPr lang="uk-UA" b="1" dirty="0">
                <a:solidFill>
                  <a:schemeClr val="accent5">
                    <a:lumMod val="50000"/>
                  </a:schemeClr>
                </a:solidFill>
              </a:rPr>
            </a:br>
            <a:r>
              <a:rPr lang="uk-UA" b="1" dirty="0">
                <a:solidFill>
                  <a:schemeClr val="accent5">
                    <a:lumMod val="50000"/>
                  </a:schemeClr>
                </a:solidFill>
              </a:rPr>
              <a:t>«Права та обов’язки дітей.</a:t>
            </a:r>
            <a:br>
              <a:rPr lang="uk-UA" b="1" dirty="0">
                <a:solidFill>
                  <a:schemeClr val="accent5">
                    <a:lumMod val="50000"/>
                  </a:schemeClr>
                </a:solidFill>
              </a:rPr>
            </a:br>
            <a:r>
              <a:rPr lang="uk-UA" b="1" dirty="0">
                <a:solidFill>
                  <a:schemeClr val="accent5">
                    <a:lumMod val="50000"/>
                  </a:schemeClr>
                </a:solidFill>
              </a:rPr>
              <a:t>Життя в умовах воєнного стану»</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Заголовок 1"/>
          <p:cNvSpPr>
            <a:spLocks noGrp="1"/>
          </p:cNvSpPr>
          <p:nvPr>
            <p:ph type="title"/>
          </p:nvPr>
        </p:nvSpPr>
        <p:spPr>
          <a:xfrm>
            <a:off x="266700" y="154110"/>
            <a:ext cx="10515600" cy="1325563"/>
          </a:xfrm>
        </p:spPr>
        <p:txBody>
          <a:bodyPr/>
          <a:lstStyle/>
          <a:p>
            <a:r>
              <a:rPr lang="uk-UA" b="1" dirty="0">
                <a:solidFill>
                  <a:schemeClr val="accent5">
                    <a:lumMod val="50000"/>
                  </a:schemeClr>
                </a:solidFill>
              </a:rPr>
              <a:t>Життя в умовах воєнного стану: толерантність</a:t>
            </a:r>
            <a:endParaRPr lang="uk-UA" dirty="0"/>
          </a:p>
        </p:txBody>
      </p:sp>
      <p:pic>
        <p:nvPicPr>
          <p:cNvPr id="2097168" name="Рисунок 2097167"/>
          <p:cNvPicPr>
            <a:picLocks/>
          </p:cNvPicPr>
          <p:nvPr/>
        </p:nvPicPr>
        <p:blipFill>
          <a:blip r:embed="rId2"/>
          <a:stretch>
            <a:fillRect/>
          </a:stretch>
        </p:blipFill>
        <p:spPr>
          <a:xfrm>
            <a:off x="456046" y="4209110"/>
            <a:ext cx="4010222" cy="2098055"/>
          </a:xfrm>
          <a:prstGeom prst="rect">
            <a:avLst/>
          </a:prstGeom>
        </p:spPr>
      </p:pic>
      <p:sp>
        <p:nvSpPr>
          <p:cNvPr id="1048610" name="Місце для вмісту 2"/>
          <p:cNvSpPr>
            <a:spLocks noGrp="1"/>
          </p:cNvSpPr>
          <p:nvPr>
            <p:ph idx="1"/>
          </p:nvPr>
        </p:nvSpPr>
        <p:spPr>
          <a:xfrm>
            <a:off x="4255255" y="1051415"/>
            <a:ext cx="7725730" cy="4616477"/>
          </a:xfrm>
        </p:spPr>
        <p:txBody>
          <a:bodyPr>
            <a:noAutofit/>
          </a:bodyPr>
          <a:lstStyle/>
          <a:p>
            <a:r>
              <a:rPr lang="uk-UA" sz="2500" b="1" dirty="0" err="1">
                <a:solidFill>
                  <a:srgbClr val="C00000"/>
                </a:solidFill>
              </a:rPr>
              <a:t>Асертивність</a:t>
            </a:r>
            <a:endParaRPr lang="uk-UA" sz="2500" dirty="0">
              <a:solidFill>
                <a:srgbClr val="C00000"/>
              </a:solidFill>
            </a:endParaRPr>
          </a:p>
          <a:p>
            <a:r>
              <a:rPr lang="uk-UA" sz="2500" dirty="0"/>
              <a:t>По-третє, в психології існує поняття «неконфліктної поведінки», або ж </a:t>
            </a:r>
            <a:r>
              <a:rPr lang="uk-UA" sz="2500" dirty="0" err="1"/>
              <a:t>асертивності</a:t>
            </a:r>
            <a:r>
              <a:rPr lang="uk-UA" sz="2500" dirty="0"/>
              <a:t>, що передбачає не тільки наявність поваги до себе та опонента, але і чесність (відмова від різного роду маніпуляцій, хитрощів), визнання того, що кожна думка має право бути (навіть якщо воно здається нам неправильною, безглуздою, невигідною для нас). Кожна людина має право на свою позицію (навіть якщо ця позиція неприйнятна для нас, і ми чітко усвідомлюємо, що друг глибоко помиляється). Якщо ми з самого початку налаштовані на співпрацю, а не на відстоювання своїх інтересів будь-якою ціною, то можна сподіватися на конструктивне розв'язання конфлікту.</a:t>
            </a:r>
          </a:p>
        </p:txBody>
      </p:sp>
      <p:pic>
        <p:nvPicPr>
          <p:cNvPr id="2097169" name="Рисунок 2097168"/>
          <p:cNvPicPr>
            <a:picLocks/>
          </p:cNvPicPr>
          <p:nvPr/>
        </p:nvPicPr>
        <p:blipFill>
          <a:blip r:embed="rId3"/>
          <a:stretch>
            <a:fillRect/>
          </a:stretch>
        </p:blipFill>
        <p:spPr>
          <a:xfrm>
            <a:off x="456046" y="1649242"/>
            <a:ext cx="3229621" cy="25598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Рисунок 2097169"/>
          <p:cNvPicPr>
            <a:picLocks/>
          </p:cNvPicPr>
          <p:nvPr/>
        </p:nvPicPr>
        <p:blipFill>
          <a:blip r:embed="rId2"/>
          <a:stretch>
            <a:fillRect/>
          </a:stretch>
        </p:blipFill>
        <p:spPr>
          <a:xfrm>
            <a:off x="6957967" y="0"/>
            <a:ext cx="5234033" cy="3043171"/>
          </a:xfrm>
          <a:prstGeom prst="rect">
            <a:avLst/>
          </a:prstGeom>
        </p:spPr>
      </p:pic>
      <p:sp>
        <p:nvSpPr>
          <p:cNvPr id="1048611" name="Заголовок 1"/>
          <p:cNvSpPr>
            <a:spLocks noGrp="1"/>
          </p:cNvSpPr>
          <p:nvPr>
            <p:ph type="title"/>
          </p:nvPr>
        </p:nvSpPr>
        <p:spPr>
          <a:xfrm>
            <a:off x="114747" y="101356"/>
            <a:ext cx="8260571" cy="1531910"/>
          </a:xfrm>
        </p:spPr>
        <p:txBody>
          <a:bodyPr/>
          <a:lstStyle/>
          <a:p>
            <a:r>
              <a:rPr lang="uk-UA" b="1" dirty="0">
                <a:solidFill>
                  <a:schemeClr val="accent5">
                    <a:lumMod val="50000"/>
                  </a:schemeClr>
                </a:solidFill>
              </a:rPr>
              <a:t>Життя в умовах воєнного стану: толерантність</a:t>
            </a:r>
            <a:endParaRPr lang="uk-UA" dirty="0"/>
          </a:p>
        </p:txBody>
      </p:sp>
      <p:sp>
        <p:nvSpPr>
          <p:cNvPr id="1048612" name="Місце для вмісту 2"/>
          <p:cNvSpPr>
            <a:spLocks noGrp="1"/>
          </p:cNvSpPr>
          <p:nvPr>
            <p:ph idx="1"/>
          </p:nvPr>
        </p:nvSpPr>
        <p:spPr>
          <a:xfrm>
            <a:off x="334555" y="1521069"/>
            <a:ext cx="10515600" cy="5240216"/>
          </a:xfrm>
        </p:spPr>
        <p:txBody>
          <a:bodyPr>
            <a:normAutofit fontScale="93214" lnSpcReduction="10000"/>
          </a:bodyPr>
          <a:lstStyle/>
          <a:p>
            <a:r>
              <a:rPr lang="ru-RU" b="1" dirty="0"/>
              <a:t>Я — </a:t>
            </a:r>
            <a:r>
              <a:rPr lang="ru-RU" b="1" dirty="0" err="1"/>
              <a:t>висловлювання</a:t>
            </a:r>
            <a:endParaRPr lang="ru-RU" b="1" dirty="0"/>
          </a:p>
          <a:p>
            <a:pPr marL="0" indent="0">
              <a:buNone/>
            </a:pPr>
            <a:endParaRPr lang="ru-RU" dirty="0"/>
          </a:p>
          <a:p>
            <a:r>
              <a:rPr lang="ru-RU" dirty="0" err="1"/>
              <a:t>По-четверте</a:t>
            </a:r>
            <a:r>
              <a:rPr lang="ru-RU" dirty="0"/>
              <a:t>, </a:t>
            </a:r>
            <a:r>
              <a:rPr lang="ru-RU" dirty="0" err="1"/>
              <a:t>використовуємо</a:t>
            </a:r>
            <a:r>
              <a:rPr lang="ru-RU" dirty="0"/>
              <a:t> </a:t>
            </a:r>
            <a:r>
              <a:rPr lang="ru-RU" dirty="0" err="1"/>
              <a:t>прийом</a:t>
            </a:r>
            <a:r>
              <a:rPr lang="ru-RU" dirty="0"/>
              <a:t> «Я — </a:t>
            </a:r>
            <a:r>
              <a:rPr lang="ru-RU" dirty="0" err="1"/>
              <a:t>висловлювання</a:t>
            </a:r>
            <a:r>
              <a:rPr lang="ru-RU" dirty="0"/>
              <a:t>»: </a:t>
            </a:r>
            <a:r>
              <a:rPr lang="ru-RU" dirty="0" err="1"/>
              <a:t>замість</a:t>
            </a:r>
            <a:r>
              <a:rPr lang="ru-RU" dirty="0"/>
              <a:t> того, </a:t>
            </a:r>
            <a:r>
              <a:rPr lang="ru-RU" dirty="0" err="1"/>
              <a:t>щоб</a:t>
            </a:r>
            <a:r>
              <a:rPr lang="ru-RU" dirty="0"/>
              <a:t> «</a:t>
            </a:r>
            <a:r>
              <a:rPr lang="ru-RU" dirty="0" err="1"/>
              <a:t>тикати</a:t>
            </a:r>
            <a:r>
              <a:rPr lang="ru-RU" dirty="0"/>
              <a:t>», </a:t>
            </a:r>
            <a:r>
              <a:rPr lang="ru-RU" dirty="0" err="1"/>
              <a:t>вказувати</a:t>
            </a:r>
            <a:r>
              <a:rPr lang="ru-RU" dirty="0"/>
              <a:t> на </a:t>
            </a:r>
            <a:r>
              <a:rPr lang="ru-RU" dirty="0" err="1"/>
              <a:t>прорахунки</a:t>
            </a:r>
            <a:r>
              <a:rPr lang="ru-RU" dirty="0"/>
              <a:t> друга, </a:t>
            </a:r>
            <a:r>
              <a:rPr lang="ru-RU" dirty="0" err="1"/>
              <a:t>намагаємося</a:t>
            </a:r>
            <a:r>
              <a:rPr lang="ru-RU" dirty="0"/>
              <a:t> </a:t>
            </a:r>
            <a:r>
              <a:rPr lang="ru-RU" dirty="0" err="1"/>
              <a:t>окреслити</a:t>
            </a:r>
            <a:r>
              <a:rPr lang="ru-RU" dirty="0"/>
              <a:t> </a:t>
            </a:r>
            <a:r>
              <a:rPr lang="ru-RU" dirty="0" err="1"/>
              <a:t>свої</a:t>
            </a:r>
            <a:r>
              <a:rPr lang="ru-RU" dirty="0"/>
              <a:t> потреби, </a:t>
            </a:r>
            <a:r>
              <a:rPr lang="ru-RU" dirty="0" err="1"/>
              <a:t>вказати</a:t>
            </a:r>
            <a:r>
              <a:rPr lang="ru-RU" dirty="0"/>
              <a:t> на причини </a:t>
            </a:r>
            <a:r>
              <a:rPr lang="ru-RU" dirty="0" err="1"/>
              <a:t>своєї</a:t>
            </a:r>
            <a:r>
              <a:rPr lang="ru-RU" dirty="0"/>
              <a:t> </a:t>
            </a:r>
            <a:r>
              <a:rPr lang="ru-RU" dirty="0" err="1"/>
              <a:t>поведінки</a:t>
            </a:r>
            <a:r>
              <a:rPr lang="ru-RU" dirty="0"/>
              <a:t>. </a:t>
            </a:r>
            <a:r>
              <a:rPr lang="ru-RU" dirty="0" err="1"/>
              <a:t>Важко</a:t>
            </a:r>
            <a:r>
              <a:rPr lang="ru-RU" dirty="0"/>
              <a:t> не </a:t>
            </a:r>
            <a:r>
              <a:rPr lang="ru-RU" dirty="0" err="1"/>
              <a:t>погодитися</a:t>
            </a:r>
            <a:r>
              <a:rPr lang="ru-RU" dirty="0"/>
              <a:t>, </a:t>
            </a:r>
            <a:r>
              <a:rPr lang="ru-RU" dirty="0" err="1"/>
              <a:t>що</a:t>
            </a:r>
            <a:r>
              <a:rPr lang="ru-RU" dirty="0"/>
              <a:t> </a:t>
            </a:r>
            <a:r>
              <a:rPr lang="ru-RU" dirty="0" err="1"/>
              <a:t>між</a:t>
            </a:r>
            <a:r>
              <a:rPr lang="ru-RU" dirty="0"/>
              <a:t> </a:t>
            </a:r>
            <a:r>
              <a:rPr lang="ru-RU" dirty="0" err="1"/>
              <a:t>висловлюваннями</a:t>
            </a:r>
            <a:r>
              <a:rPr lang="ru-RU" dirty="0"/>
              <a:t> «</a:t>
            </a:r>
            <a:r>
              <a:rPr lang="ru-RU" dirty="0" err="1"/>
              <a:t>Ти</a:t>
            </a:r>
            <a:r>
              <a:rPr lang="ru-RU" dirty="0"/>
              <a:t> </a:t>
            </a:r>
            <a:r>
              <a:rPr lang="ru-RU" dirty="0" err="1"/>
              <a:t>постійно</a:t>
            </a:r>
            <a:r>
              <a:rPr lang="ru-RU" dirty="0"/>
              <a:t> </a:t>
            </a:r>
            <a:r>
              <a:rPr lang="ru-RU" dirty="0" err="1"/>
              <a:t>перебиваєш</a:t>
            </a:r>
            <a:r>
              <a:rPr lang="ru-RU" dirty="0"/>
              <a:t> мене! </a:t>
            </a:r>
            <a:r>
              <a:rPr lang="ru-RU" dirty="0" err="1"/>
              <a:t>Скільки</a:t>
            </a:r>
            <a:r>
              <a:rPr lang="ru-RU" dirty="0"/>
              <a:t> </a:t>
            </a:r>
            <a:r>
              <a:rPr lang="ru-RU" dirty="0" err="1"/>
              <a:t>можна</a:t>
            </a:r>
            <a:r>
              <a:rPr lang="ru-RU" dirty="0"/>
              <a:t>! Дай </a:t>
            </a:r>
            <a:r>
              <a:rPr lang="ru-RU" dirty="0" err="1"/>
              <a:t>мені</a:t>
            </a:r>
            <a:r>
              <a:rPr lang="ru-RU" dirty="0"/>
              <a:t> </a:t>
            </a:r>
            <a:r>
              <a:rPr lang="ru-RU" dirty="0" err="1"/>
              <a:t>сказати</a:t>
            </a:r>
            <a:r>
              <a:rPr lang="ru-RU" dirty="0"/>
              <a:t>, а то забуду!» і «</a:t>
            </a:r>
            <a:r>
              <a:rPr lang="ru-RU" dirty="0" err="1"/>
              <a:t>Мені</a:t>
            </a:r>
            <a:r>
              <a:rPr lang="ru-RU" dirty="0"/>
              <a:t> </a:t>
            </a:r>
            <a:r>
              <a:rPr lang="ru-RU" dirty="0" err="1"/>
              <a:t>вкрай</a:t>
            </a:r>
            <a:r>
              <a:rPr lang="ru-RU" dirty="0"/>
              <a:t> </a:t>
            </a:r>
            <a:r>
              <a:rPr lang="ru-RU" dirty="0" err="1"/>
              <a:t>важко</a:t>
            </a:r>
            <a:r>
              <a:rPr lang="ru-RU" dirty="0"/>
              <a:t> </a:t>
            </a:r>
            <a:r>
              <a:rPr lang="ru-RU" dirty="0" err="1"/>
              <a:t>говорити</a:t>
            </a:r>
            <a:r>
              <a:rPr lang="ru-RU" dirty="0"/>
              <a:t>, коли мене </a:t>
            </a:r>
            <a:r>
              <a:rPr lang="ru-RU" dirty="0" err="1"/>
              <a:t>перебивають</a:t>
            </a:r>
            <a:r>
              <a:rPr lang="ru-RU" dirty="0"/>
              <a:t>. Я не </a:t>
            </a:r>
            <a:r>
              <a:rPr lang="ru-RU" dirty="0" err="1"/>
              <a:t>можу</a:t>
            </a:r>
            <a:r>
              <a:rPr lang="ru-RU" dirty="0"/>
              <a:t> </a:t>
            </a:r>
            <a:r>
              <a:rPr lang="ru-RU" dirty="0" err="1"/>
              <a:t>зосередитися</a:t>
            </a:r>
            <a:r>
              <a:rPr lang="ru-RU" dirty="0"/>
              <a:t> на </a:t>
            </a:r>
            <a:r>
              <a:rPr lang="ru-RU" dirty="0" err="1"/>
              <a:t>своїх</a:t>
            </a:r>
            <a:r>
              <a:rPr lang="ru-RU" dirty="0"/>
              <a:t> думках, а </a:t>
            </a:r>
            <a:r>
              <a:rPr lang="ru-RU" dirty="0" err="1"/>
              <a:t>ще</a:t>
            </a:r>
            <a:r>
              <a:rPr lang="ru-RU" dirty="0"/>
              <a:t> починаю </a:t>
            </a:r>
            <a:r>
              <a:rPr lang="ru-RU" dirty="0" err="1"/>
              <a:t>нервувати</a:t>
            </a:r>
            <a:r>
              <a:rPr lang="ru-RU" dirty="0"/>
              <a:t>» — </a:t>
            </a:r>
            <a:r>
              <a:rPr lang="ru-RU" dirty="0" err="1"/>
              <a:t>величезна</a:t>
            </a:r>
            <a:r>
              <a:rPr lang="ru-RU" dirty="0"/>
              <a:t> </a:t>
            </a:r>
            <a:r>
              <a:rPr lang="ru-RU" dirty="0" err="1"/>
              <a:t>різниця</a:t>
            </a:r>
            <a:r>
              <a:rPr lang="ru-RU" dirty="0"/>
              <a:t>. </a:t>
            </a:r>
            <a:r>
              <a:rPr lang="ru-RU" dirty="0" err="1"/>
              <a:t>Відверто</a:t>
            </a:r>
            <a:r>
              <a:rPr lang="ru-RU" dirty="0"/>
              <a:t> </a:t>
            </a:r>
            <a:r>
              <a:rPr lang="ru-RU" dirty="0" err="1"/>
              <a:t>озвучити</a:t>
            </a:r>
            <a:r>
              <a:rPr lang="ru-RU" dirty="0"/>
              <a:t> </a:t>
            </a:r>
            <a:r>
              <a:rPr lang="ru-RU" dirty="0" err="1"/>
              <a:t>свої</a:t>
            </a:r>
            <a:r>
              <a:rPr lang="ru-RU" dirty="0"/>
              <a:t> думки та </a:t>
            </a:r>
            <a:r>
              <a:rPr lang="ru-RU" dirty="0" err="1"/>
              <a:t>відчуття</a:t>
            </a:r>
            <a:r>
              <a:rPr lang="ru-RU" dirty="0"/>
              <a:t> — </a:t>
            </a:r>
            <a:r>
              <a:rPr lang="ru-RU" dirty="0" err="1"/>
              <a:t>це</a:t>
            </a:r>
            <a:r>
              <a:rPr lang="ru-RU" dirty="0"/>
              <a:t> велика </a:t>
            </a:r>
            <a:r>
              <a:rPr lang="ru-RU" dirty="0" err="1"/>
              <a:t>сміливість</a:t>
            </a:r>
            <a:r>
              <a:rPr lang="ru-RU" dirty="0"/>
              <a:t>, </a:t>
            </a:r>
            <a:r>
              <a:rPr lang="ru-RU" dirty="0" err="1"/>
              <a:t>адже</a:t>
            </a:r>
            <a:r>
              <a:rPr lang="ru-RU" dirty="0"/>
              <a:t> ми </a:t>
            </a:r>
            <a:r>
              <a:rPr lang="ru-RU" dirty="0" err="1"/>
              <a:t>відкриваємося</a:t>
            </a:r>
            <a:r>
              <a:rPr lang="ru-RU" dirty="0"/>
              <a:t> </a:t>
            </a:r>
            <a:r>
              <a:rPr lang="ru-RU" dirty="0" err="1"/>
              <a:t>іншій</a:t>
            </a:r>
            <a:r>
              <a:rPr lang="ru-RU" dirty="0"/>
              <a:t> </a:t>
            </a:r>
            <a:r>
              <a:rPr lang="ru-RU" dirty="0" err="1"/>
              <a:t>людині</a:t>
            </a:r>
            <a:r>
              <a:rPr lang="ru-RU" dirty="0"/>
              <a:t>. Але </a:t>
            </a:r>
            <a:r>
              <a:rPr lang="ru-RU" dirty="0" err="1"/>
              <a:t>це</a:t>
            </a:r>
            <a:r>
              <a:rPr lang="ru-RU" dirty="0"/>
              <a:t> </a:t>
            </a:r>
            <a:r>
              <a:rPr lang="ru-RU" dirty="0" err="1"/>
              <a:t>потрібно</a:t>
            </a:r>
            <a:r>
              <a:rPr lang="ru-RU" dirty="0"/>
              <a:t> </a:t>
            </a:r>
            <a:r>
              <a:rPr lang="ru-RU" dirty="0" err="1"/>
              <a:t>робити</a:t>
            </a:r>
            <a:r>
              <a:rPr lang="ru-RU" dirty="0"/>
              <a:t>, тому ми </a:t>
            </a:r>
            <a:r>
              <a:rPr lang="ru-RU" dirty="0" err="1"/>
              <a:t>даємо</a:t>
            </a:r>
            <a:r>
              <a:rPr lang="ru-RU" dirty="0"/>
              <a:t> </a:t>
            </a:r>
            <a:r>
              <a:rPr lang="ru-RU" dirty="0" err="1"/>
              <a:t>можливість</a:t>
            </a:r>
            <a:r>
              <a:rPr lang="ru-RU" dirty="0"/>
              <a:t> </a:t>
            </a:r>
            <a:r>
              <a:rPr lang="ru-RU" dirty="0" err="1"/>
              <a:t>опоненту</a:t>
            </a:r>
            <a:r>
              <a:rPr lang="ru-RU" dirty="0"/>
              <a:t> </a:t>
            </a:r>
            <a:r>
              <a:rPr lang="ru-RU" dirty="0" err="1"/>
              <a:t>краще</a:t>
            </a:r>
            <a:r>
              <a:rPr lang="ru-RU" dirty="0"/>
              <a:t> </a:t>
            </a:r>
            <a:r>
              <a:rPr lang="ru-RU" dirty="0" err="1"/>
              <a:t>розібратися</a:t>
            </a:r>
            <a:r>
              <a:rPr lang="ru-RU" dirty="0"/>
              <a:t> в </a:t>
            </a:r>
            <a:r>
              <a:rPr lang="ru-RU" dirty="0" err="1"/>
              <a:t>ситуації</a:t>
            </a:r>
            <a:r>
              <a:rPr lang="ru-RU" dirty="0"/>
              <a:t>, </a:t>
            </a:r>
            <a:r>
              <a:rPr lang="ru-RU" dirty="0" err="1"/>
              <a:t>краще</a:t>
            </a:r>
            <a:r>
              <a:rPr lang="ru-RU" dirty="0"/>
              <a:t> </a:t>
            </a:r>
            <a:r>
              <a:rPr lang="ru-RU" dirty="0" err="1"/>
              <a:t>зрозуміти</a:t>
            </a:r>
            <a:r>
              <a:rPr lang="ru-RU" dirty="0"/>
              <a:t> </a:t>
            </a:r>
            <a:r>
              <a:rPr lang="ru-RU" dirty="0" err="1"/>
              <a:t>наші</a:t>
            </a:r>
            <a:r>
              <a:rPr lang="ru-RU" dirty="0"/>
              <a:t> потреби, ми не </a:t>
            </a:r>
            <a:r>
              <a:rPr lang="ru-RU" dirty="0" err="1"/>
              <a:t>лукавимо</a:t>
            </a:r>
            <a:r>
              <a:rPr lang="ru-RU" dirty="0"/>
              <a:t>, а </a:t>
            </a:r>
            <a:r>
              <a:rPr lang="ru-RU" dirty="0" err="1"/>
              <a:t>отже</a:t>
            </a:r>
            <a:r>
              <a:rPr lang="ru-RU" dirty="0"/>
              <a:t>, </a:t>
            </a:r>
            <a:r>
              <a:rPr lang="ru-RU" dirty="0" err="1"/>
              <a:t>викликаємо</a:t>
            </a:r>
            <a:r>
              <a:rPr lang="ru-RU" dirty="0"/>
              <a:t> </a:t>
            </a:r>
            <a:r>
              <a:rPr lang="ru-RU" dirty="0" err="1"/>
              <a:t>повагу</a:t>
            </a:r>
            <a:r>
              <a:rPr lang="ru-RU" dirty="0"/>
              <a:t> і </a:t>
            </a:r>
            <a:r>
              <a:rPr lang="ru-RU" dirty="0" err="1"/>
              <a:t>довіру</a:t>
            </a:r>
            <a:r>
              <a:rPr lang="ru-RU" dirty="0"/>
              <a:t> до себе.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Заголовок 1"/>
          <p:cNvSpPr>
            <a:spLocks noGrp="1"/>
          </p:cNvSpPr>
          <p:nvPr>
            <p:ph type="title"/>
          </p:nvPr>
        </p:nvSpPr>
        <p:spPr>
          <a:xfrm>
            <a:off x="194028" y="181832"/>
            <a:ext cx="10515600" cy="1325563"/>
          </a:xfrm>
        </p:spPr>
        <p:txBody>
          <a:bodyPr/>
          <a:lstStyle/>
          <a:p>
            <a:r>
              <a:rPr lang="uk-UA" b="1" dirty="0">
                <a:solidFill>
                  <a:schemeClr val="accent5">
                    <a:lumMod val="50000"/>
                  </a:schemeClr>
                </a:solidFill>
              </a:rPr>
              <a:t>Життя в умовах воєнного стану: толерантність</a:t>
            </a:r>
            <a:endParaRPr lang="uk-UA" dirty="0"/>
          </a:p>
        </p:txBody>
      </p:sp>
      <p:sp>
        <p:nvSpPr>
          <p:cNvPr id="1048614" name="Місце для вмісту 2"/>
          <p:cNvSpPr>
            <a:spLocks noGrp="1"/>
          </p:cNvSpPr>
          <p:nvPr>
            <p:ph idx="1"/>
          </p:nvPr>
        </p:nvSpPr>
        <p:spPr>
          <a:xfrm>
            <a:off x="194028" y="2066191"/>
            <a:ext cx="6258646" cy="4515197"/>
          </a:xfrm>
        </p:spPr>
        <p:txBody>
          <a:bodyPr>
            <a:normAutofit fontScale="92857"/>
          </a:bodyPr>
          <a:lstStyle/>
          <a:p>
            <a:r>
              <a:rPr lang="uk-UA" dirty="0"/>
              <a:t>До того ж слід позбутися звички виправдовуватися і вперто стояти на своєму. Іноді буває дуже важко відверто зізнатися в тому, що аргументи опонента вагоміші наших, але це необхідно навчитися робити. З часом почнемо розуміти, що визнавати помилки та змінювати свої переконання — це зовсім не соромно, соромно бути впертим тільки заради іміджу.</a:t>
            </a:r>
            <a:endParaRPr lang="ru-RU" dirty="0"/>
          </a:p>
        </p:txBody>
      </p:sp>
      <p:pic>
        <p:nvPicPr>
          <p:cNvPr id="2097171" name="Рисунок 2097170"/>
          <p:cNvPicPr>
            <a:picLocks/>
          </p:cNvPicPr>
          <p:nvPr/>
        </p:nvPicPr>
        <p:blipFill>
          <a:blip r:embed="rId2"/>
          <a:stretch>
            <a:fillRect/>
          </a:stretch>
        </p:blipFill>
        <p:spPr>
          <a:xfrm>
            <a:off x="6945923" y="4538730"/>
            <a:ext cx="4908117" cy="1844485"/>
          </a:xfrm>
          <a:prstGeom prst="rect">
            <a:avLst/>
          </a:prstGeom>
        </p:spPr>
      </p:pic>
      <p:pic>
        <p:nvPicPr>
          <p:cNvPr id="2097173" name="Рисунок 2097172"/>
          <p:cNvPicPr>
            <a:picLocks/>
          </p:cNvPicPr>
          <p:nvPr/>
        </p:nvPicPr>
        <p:blipFill>
          <a:blip r:embed="rId3"/>
          <a:stretch>
            <a:fillRect/>
          </a:stretch>
        </p:blipFill>
        <p:spPr>
          <a:xfrm>
            <a:off x="6452674" y="1027905"/>
            <a:ext cx="4126410" cy="332753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Рисунок 2097174"/>
          <p:cNvPicPr>
            <a:picLocks/>
          </p:cNvPicPr>
          <p:nvPr/>
        </p:nvPicPr>
        <p:blipFill>
          <a:blip r:embed="rId2"/>
          <a:stretch>
            <a:fillRect/>
          </a:stretch>
        </p:blipFill>
        <p:spPr>
          <a:xfrm>
            <a:off x="6258572" y="1027905"/>
            <a:ext cx="5133524" cy="5650105"/>
          </a:xfrm>
          <a:prstGeom prst="rect">
            <a:avLst/>
          </a:prstGeom>
        </p:spPr>
      </p:pic>
      <p:sp>
        <p:nvSpPr>
          <p:cNvPr id="1048615" name="Заголовок 1"/>
          <p:cNvSpPr>
            <a:spLocks noGrp="1"/>
          </p:cNvSpPr>
          <p:nvPr>
            <p:ph type="title"/>
          </p:nvPr>
        </p:nvSpPr>
        <p:spPr>
          <a:xfrm>
            <a:off x="111565" y="51113"/>
            <a:ext cx="10515600" cy="1325563"/>
          </a:xfrm>
        </p:spPr>
        <p:txBody>
          <a:bodyPr/>
          <a:lstStyle/>
          <a:p>
            <a:r>
              <a:rPr lang="uk-UA" b="1" dirty="0">
                <a:solidFill>
                  <a:schemeClr val="accent5">
                    <a:lumMod val="50000"/>
                  </a:schemeClr>
                </a:solidFill>
              </a:rPr>
              <a:t>Життя в умовах воєнного стану: ресурси</a:t>
            </a:r>
            <a:endParaRPr lang="uk-UA" dirty="0"/>
          </a:p>
        </p:txBody>
      </p:sp>
      <p:sp>
        <p:nvSpPr>
          <p:cNvPr id="1048616" name="Місце для вмісту 2"/>
          <p:cNvSpPr>
            <a:spLocks noGrp="1"/>
          </p:cNvSpPr>
          <p:nvPr>
            <p:ph idx="1"/>
          </p:nvPr>
        </p:nvSpPr>
        <p:spPr>
          <a:xfrm>
            <a:off x="319637" y="2506662"/>
            <a:ext cx="5938935" cy="4351338"/>
          </a:xfrm>
        </p:spPr>
        <p:txBody>
          <a:bodyPr>
            <a:normAutofit/>
          </a:bodyPr>
          <a:lstStyle/>
          <a:p>
            <a:r>
              <a:rPr lang="en-US" dirty="0">
                <a:hlinkClick r:id="rId3"/>
              </a:rPr>
              <a:t>https://www.unicef.org/ukraine/parents-children-support-during-military-actions?gad_source=1&amp;gclid=CjwKCAiAuNGuBhAkEiwAGId4auxmsWA8IaBPR0Zhd8bxyQviraB0xzqvo82KChqc-uM1TZEBbThTTRoCBbQQAvD_BwE</a:t>
            </a:r>
            <a:endParaRPr lang="uk-UA" dirty="0"/>
          </a:p>
          <a:p>
            <a:endParaRPr lang="ru-RU" dirty="0"/>
          </a:p>
        </p:txBody>
      </p:sp>
      <p:sp>
        <p:nvSpPr>
          <p:cNvPr id="2" name="TextBox 1"/>
          <p:cNvSpPr txBox="1"/>
          <p:nvPr/>
        </p:nvSpPr>
        <p:spPr>
          <a:xfrm>
            <a:off x="6339254" y="1248350"/>
            <a:ext cx="5014546" cy="677108"/>
          </a:xfrm>
          <a:prstGeom prst="rect">
            <a:avLst/>
          </a:prstGeom>
          <a:solidFill>
            <a:schemeClr val="accent1">
              <a:lumMod val="60000"/>
              <a:lumOff val="40000"/>
            </a:schemeClr>
          </a:solidFill>
        </p:spPr>
        <p:txBody>
          <a:bodyPr wrap="square" rtlCol="0">
            <a:spAutoFit/>
          </a:bodyPr>
          <a:lstStyle/>
          <a:p>
            <a:r>
              <a:rPr lang="uk-UA" sz="2800" dirty="0"/>
              <a:t>Як батькам підтримати дитину</a:t>
            </a:r>
            <a:r>
              <a:rPr lang="uk-UA" sz="2400" dirty="0"/>
              <a:t> </a:t>
            </a:r>
            <a:endParaRPr lang="uk-UA" sz="500" dirty="0"/>
          </a:p>
          <a:p>
            <a:endParaRPr lang="uk-UA" sz="500" dirty="0"/>
          </a:p>
          <a:p>
            <a:endParaRPr lang="uk-UA" sz="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Місце для вмісту 2"/>
          <p:cNvSpPr>
            <a:spLocks noGrp="1"/>
          </p:cNvSpPr>
          <p:nvPr>
            <p:ph idx="1"/>
          </p:nvPr>
        </p:nvSpPr>
        <p:spPr/>
        <p:txBody>
          <a:bodyPr/>
          <a:lstStyle/>
          <a:p>
            <a:endParaRPr lang="uk-UA"/>
          </a:p>
        </p:txBody>
      </p:sp>
      <p:pic>
        <p:nvPicPr>
          <p:cNvPr id="2097176" name="Рисунок 2097175"/>
          <p:cNvPicPr>
            <a:picLocks/>
          </p:cNvPicPr>
          <p:nvPr/>
        </p:nvPicPr>
        <p:blipFill>
          <a:blip r:embed="rId2"/>
          <a:stretch>
            <a:fillRect/>
          </a:stretch>
        </p:blipFill>
        <p:spPr>
          <a:xfrm>
            <a:off x="281353" y="589085"/>
            <a:ext cx="11688195" cy="6268914"/>
          </a:xfrm>
          <a:prstGeom prst="rect">
            <a:avLst/>
          </a:prstGeom>
        </p:spPr>
      </p:pic>
      <p:sp>
        <p:nvSpPr>
          <p:cNvPr id="5" name="Заголовок 1"/>
          <p:cNvSpPr txBox="1">
            <a:spLocks/>
          </p:cNvSpPr>
          <p:nvPr/>
        </p:nvSpPr>
        <p:spPr>
          <a:xfrm>
            <a:off x="211015" y="95074"/>
            <a:ext cx="11614639" cy="57314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b="1" dirty="0">
                <a:solidFill>
                  <a:schemeClr val="accent5">
                    <a:lumMod val="50000"/>
                  </a:schemeClr>
                </a:solidFill>
              </a:rPr>
              <a:t>Життя в умовах воєнного стану: ресурси</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57554" y="158687"/>
            <a:ext cx="6570784" cy="1815882"/>
          </a:xfrm>
          <a:prstGeom prst="rect">
            <a:avLst/>
          </a:prstGeom>
        </p:spPr>
        <p:txBody>
          <a:bodyPr wrap="square">
            <a:spAutoFit/>
          </a:bodyPr>
          <a:lstStyle/>
          <a:p>
            <a:r>
              <a:rPr lang="ru-RU" sz="2800" dirty="0" err="1">
                <a:solidFill>
                  <a:srgbClr val="000000"/>
                </a:solidFill>
              </a:rPr>
              <a:t>Народити</a:t>
            </a:r>
            <a:r>
              <a:rPr lang="ru-RU" sz="2800" dirty="0">
                <a:solidFill>
                  <a:srgbClr val="000000"/>
                </a:solidFill>
              </a:rPr>
              <a:t> та </a:t>
            </a:r>
            <a:r>
              <a:rPr lang="ru-RU" sz="2800" dirty="0" err="1">
                <a:solidFill>
                  <a:srgbClr val="000000"/>
                </a:solidFill>
              </a:rPr>
              <a:t>розвинути</a:t>
            </a:r>
            <a:r>
              <a:rPr lang="ru-RU" sz="2800" dirty="0">
                <a:solidFill>
                  <a:srgbClr val="000000"/>
                </a:solidFill>
              </a:rPr>
              <a:t> </a:t>
            </a:r>
            <a:r>
              <a:rPr lang="ru-RU" sz="2800" dirty="0" err="1">
                <a:solidFill>
                  <a:srgbClr val="000000"/>
                </a:solidFill>
              </a:rPr>
              <a:t>людину</a:t>
            </a:r>
            <a:r>
              <a:rPr lang="ru-RU" sz="2800" dirty="0">
                <a:solidFill>
                  <a:srgbClr val="000000"/>
                </a:solidFill>
              </a:rPr>
              <a:t> </a:t>
            </a:r>
            <a:r>
              <a:rPr lang="ru-RU" sz="2800" dirty="0" err="1">
                <a:solidFill>
                  <a:srgbClr val="000000"/>
                </a:solidFill>
              </a:rPr>
              <a:t>тілесно</a:t>
            </a:r>
            <a:r>
              <a:rPr lang="ru-RU" sz="2800" dirty="0">
                <a:solidFill>
                  <a:srgbClr val="000000"/>
                </a:solidFill>
              </a:rPr>
              <a:t> </a:t>
            </a:r>
            <a:r>
              <a:rPr lang="ru-RU" sz="2800" dirty="0" err="1">
                <a:solidFill>
                  <a:srgbClr val="000000"/>
                </a:solidFill>
              </a:rPr>
              <a:t>легше</a:t>
            </a:r>
            <a:r>
              <a:rPr lang="ru-RU" sz="2800" dirty="0">
                <a:solidFill>
                  <a:srgbClr val="000000"/>
                </a:solidFill>
              </a:rPr>
              <a:t>, </a:t>
            </a:r>
            <a:r>
              <a:rPr lang="ru-RU" sz="2800" dirty="0" err="1">
                <a:solidFill>
                  <a:srgbClr val="000000"/>
                </a:solidFill>
              </a:rPr>
              <a:t>ніж</a:t>
            </a:r>
            <a:r>
              <a:rPr lang="ru-RU" sz="2800" dirty="0">
                <a:solidFill>
                  <a:srgbClr val="000000"/>
                </a:solidFill>
              </a:rPr>
              <a:t> </a:t>
            </a:r>
            <a:r>
              <a:rPr lang="ru-RU" sz="2800" dirty="0" err="1">
                <a:solidFill>
                  <a:srgbClr val="000000"/>
                </a:solidFill>
              </a:rPr>
              <a:t>вихованням</a:t>
            </a:r>
            <a:r>
              <a:rPr lang="ru-RU" sz="2800" dirty="0">
                <a:solidFill>
                  <a:srgbClr val="000000"/>
                </a:solidFill>
              </a:rPr>
              <a:t> </a:t>
            </a:r>
            <a:r>
              <a:rPr lang="ru-RU" sz="2800" dirty="0" err="1">
                <a:solidFill>
                  <a:srgbClr val="000000"/>
                </a:solidFill>
              </a:rPr>
              <a:t>закладати</a:t>
            </a:r>
            <a:r>
              <a:rPr lang="ru-RU" sz="2800" dirty="0">
                <a:solidFill>
                  <a:srgbClr val="000000"/>
                </a:solidFill>
              </a:rPr>
              <a:t> в </a:t>
            </a:r>
            <a:r>
              <a:rPr lang="ru-RU" sz="2800" dirty="0" err="1">
                <a:solidFill>
                  <a:srgbClr val="000000"/>
                </a:solidFill>
              </a:rPr>
              <a:t>неї</a:t>
            </a:r>
            <a:r>
              <a:rPr lang="ru-RU" sz="2800" dirty="0">
                <a:solidFill>
                  <a:srgbClr val="000000"/>
                </a:solidFill>
              </a:rPr>
              <a:t> </a:t>
            </a:r>
            <a:r>
              <a:rPr lang="ru-RU" sz="2800" dirty="0" err="1">
                <a:solidFill>
                  <a:srgbClr val="000000"/>
                </a:solidFill>
              </a:rPr>
              <a:t>гарні</a:t>
            </a:r>
            <a:r>
              <a:rPr lang="ru-RU" sz="2800" dirty="0">
                <a:solidFill>
                  <a:srgbClr val="000000"/>
                </a:solidFill>
              </a:rPr>
              <a:t> думки.</a:t>
            </a:r>
            <a:br>
              <a:rPr lang="ru-RU" sz="2800" dirty="0"/>
            </a:br>
            <a:r>
              <a:rPr lang="ru-RU" sz="2800" dirty="0"/>
              <a:t>                                 (</a:t>
            </a:r>
            <a:r>
              <a:rPr lang="ru-RU" sz="2800" dirty="0" err="1">
                <a:solidFill>
                  <a:srgbClr val="000000"/>
                </a:solidFill>
              </a:rPr>
              <a:t>Феогнід</a:t>
            </a:r>
            <a:r>
              <a:rPr lang="ru-RU" sz="2800" dirty="0">
                <a:solidFill>
                  <a:srgbClr val="000000"/>
                </a:solidFill>
              </a:rPr>
              <a:t> </a:t>
            </a:r>
            <a:r>
              <a:rPr lang="ru-RU" sz="2800" dirty="0" err="1">
                <a:solidFill>
                  <a:srgbClr val="000000"/>
                </a:solidFill>
              </a:rPr>
              <a:t>Мегарський</a:t>
            </a:r>
            <a:r>
              <a:rPr lang="ru-RU" sz="2800" dirty="0">
                <a:solidFill>
                  <a:srgbClr val="000000"/>
                </a:solidFill>
              </a:rPr>
              <a:t>)</a:t>
            </a:r>
            <a:endParaRPr lang="uk-UA" sz="2800" dirty="0"/>
          </a:p>
        </p:txBody>
      </p:sp>
      <p:sp>
        <p:nvSpPr>
          <p:cNvPr id="5" name="Прямокутник 4"/>
          <p:cNvSpPr/>
          <p:nvPr/>
        </p:nvSpPr>
        <p:spPr>
          <a:xfrm>
            <a:off x="357554" y="5404749"/>
            <a:ext cx="6096000" cy="923330"/>
          </a:xfrm>
          <a:prstGeom prst="rect">
            <a:avLst/>
          </a:prstGeom>
        </p:spPr>
        <p:txBody>
          <a:bodyPr>
            <a:spAutoFit/>
          </a:bodyPr>
          <a:lstStyle/>
          <a:p>
            <a:r>
              <a:rPr lang="ru-RU" dirty="0" err="1">
                <a:latin typeface="Google Sans"/>
              </a:rPr>
              <a:t>Спокій</a:t>
            </a:r>
            <a:r>
              <a:rPr lang="ru-RU" dirty="0">
                <a:latin typeface="Google Sans"/>
              </a:rPr>
              <a:t> – </a:t>
            </a:r>
            <a:r>
              <a:rPr lang="ru-RU" dirty="0" err="1">
                <a:latin typeface="Google Sans"/>
              </a:rPr>
              <a:t>сильніший</a:t>
            </a:r>
            <a:r>
              <a:rPr lang="ru-RU" dirty="0">
                <a:latin typeface="Google Sans"/>
              </a:rPr>
              <a:t> за </a:t>
            </a:r>
            <a:r>
              <a:rPr lang="ru-RU" dirty="0" err="1">
                <a:latin typeface="Google Sans"/>
              </a:rPr>
              <a:t>емоції</a:t>
            </a:r>
            <a:r>
              <a:rPr lang="ru-RU" dirty="0">
                <a:latin typeface="Google Sans"/>
              </a:rPr>
              <a:t>. </a:t>
            </a:r>
            <a:r>
              <a:rPr lang="ru-RU" dirty="0" err="1">
                <a:latin typeface="Google Sans"/>
              </a:rPr>
              <a:t>Мовчання</a:t>
            </a:r>
            <a:r>
              <a:rPr lang="ru-RU" dirty="0">
                <a:latin typeface="Google Sans"/>
              </a:rPr>
              <a:t> – </a:t>
            </a:r>
            <a:r>
              <a:rPr lang="ru-RU" dirty="0" err="1">
                <a:latin typeface="Google Sans"/>
              </a:rPr>
              <a:t>голосніше</a:t>
            </a:r>
            <a:r>
              <a:rPr lang="ru-RU" dirty="0">
                <a:latin typeface="Google Sans"/>
              </a:rPr>
              <a:t> за крик. </a:t>
            </a:r>
            <a:r>
              <a:rPr lang="ru-RU" dirty="0" err="1">
                <a:latin typeface="Google Sans"/>
              </a:rPr>
              <a:t>Байдужість</a:t>
            </a:r>
            <a:r>
              <a:rPr lang="ru-RU" dirty="0">
                <a:latin typeface="Google Sans"/>
              </a:rPr>
              <a:t> – </a:t>
            </a:r>
            <a:r>
              <a:rPr lang="ru-RU" dirty="0" err="1">
                <a:latin typeface="Google Sans"/>
              </a:rPr>
              <a:t>страшніша</a:t>
            </a:r>
            <a:r>
              <a:rPr lang="ru-RU" dirty="0">
                <a:latin typeface="Google Sans"/>
              </a:rPr>
              <a:t> за </a:t>
            </a:r>
            <a:r>
              <a:rPr lang="ru-RU" dirty="0" err="1">
                <a:latin typeface="Google Sans"/>
              </a:rPr>
              <a:t>війну</a:t>
            </a:r>
            <a:r>
              <a:rPr lang="ru-RU" dirty="0">
                <a:latin typeface="Google Sans"/>
              </a:rPr>
              <a:t>. </a:t>
            </a:r>
          </a:p>
          <a:p>
            <a:r>
              <a:rPr lang="ru-RU" dirty="0">
                <a:latin typeface="Google Sans"/>
              </a:rPr>
              <a:t>                                                                   (</a:t>
            </a:r>
            <a:r>
              <a:rPr lang="ru-RU" dirty="0" err="1">
                <a:latin typeface="Google Sans"/>
              </a:rPr>
              <a:t>Хтось</a:t>
            </a:r>
            <a:r>
              <a:rPr lang="ru-RU" dirty="0">
                <a:latin typeface="Google Sans"/>
              </a:rPr>
              <a:t> </a:t>
            </a:r>
            <a:r>
              <a:rPr lang="ru-RU" dirty="0" err="1">
                <a:latin typeface="Google Sans"/>
              </a:rPr>
              <a:t>мудрий</a:t>
            </a:r>
            <a:r>
              <a:rPr lang="ru-RU" dirty="0">
                <a:latin typeface="Google Sans"/>
              </a:rPr>
              <a:t>)</a:t>
            </a:r>
            <a:endParaRPr lang="uk-UA" dirty="0"/>
          </a:p>
        </p:txBody>
      </p:sp>
      <p:pic>
        <p:nvPicPr>
          <p:cNvPr id="6" name="Рисунок 5"/>
          <p:cNvPicPr>
            <a:picLocks noChangeAspect="1"/>
          </p:cNvPicPr>
          <p:nvPr/>
        </p:nvPicPr>
        <p:blipFill>
          <a:blip r:embed="rId2"/>
          <a:stretch>
            <a:fillRect/>
          </a:stretch>
        </p:blipFill>
        <p:spPr>
          <a:xfrm>
            <a:off x="6998676" y="6643"/>
            <a:ext cx="5026269" cy="2651336"/>
          </a:xfrm>
          <a:prstGeom prst="rect">
            <a:avLst/>
          </a:prstGeom>
        </p:spPr>
      </p:pic>
      <p:sp>
        <p:nvSpPr>
          <p:cNvPr id="7" name="Прямокутник 6"/>
          <p:cNvSpPr/>
          <p:nvPr/>
        </p:nvSpPr>
        <p:spPr>
          <a:xfrm>
            <a:off x="5052646" y="2918242"/>
            <a:ext cx="7353300" cy="677108"/>
          </a:xfrm>
          <a:prstGeom prst="rect">
            <a:avLst/>
          </a:prstGeom>
        </p:spPr>
        <p:txBody>
          <a:bodyPr wrap="square">
            <a:spAutoFit/>
          </a:bodyPr>
          <a:lstStyle/>
          <a:p>
            <a:r>
              <a:rPr lang="ru-RU" sz="2000" dirty="0">
                <a:latin typeface="Arial" panose="020B0604020202020204" pitchFamily="34" charset="0"/>
              </a:rPr>
              <a:t>Ми </a:t>
            </a:r>
            <a:r>
              <a:rPr lang="ru-RU" sz="2000" dirty="0" err="1">
                <a:latin typeface="Arial" panose="020B0604020202020204" pitchFamily="34" charset="0"/>
              </a:rPr>
              <a:t>знаходимо</a:t>
            </a:r>
            <a:r>
              <a:rPr lang="ru-RU" sz="2000" dirty="0">
                <a:latin typeface="Arial" panose="020B0604020202020204" pitchFamily="34" charset="0"/>
              </a:rPr>
              <a:t> в </a:t>
            </a:r>
            <a:r>
              <a:rPr lang="ru-RU" sz="2000" dirty="0" err="1">
                <a:latin typeface="Arial" panose="020B0604020202020204" pitchFamily="34" charset="0"/>
              </a:rPr>
              <a:t>житті</a:t>
            </a:r>
            <a:r>
              <a:rPr lang="ru-RU" sz="2000" dirty="0">
                <a:latin typeface="Arial" panose="020B0604020202020204" pitchFamily="34" charset="0"/>
              </a:rPr>
              <a:t> </a:t>
            </a:r>
            <a:r>
              <a:rPr lang="ru-RU" sz="2000" dirty="0" err="1">
                <a:latin typeface="Arial" panose="020B0604020202020204" pitchFamily="34" charset="0"/>
              </a:rPr>
              <a:t>лише</a:t>
            </a:r>
            <a:r>
              <a:rPr lang="ru-RU" sz="2000" dirty="0">
                <a:latin typeface="Arial" panose="020B0604020202020204" pitchFamily="34" charset="0"/>
              </a:rPr>
              <a:t> те, </a:t>
            </a:r>
            <a:r>
              <a:rPr lang="ru-RU" sz="2000" dirty="0" err="1">
                <a:latin typeface="Arial" panose="020B0604020202020204" pitchFamily="34" charset="0"/>
              </a:rPr>
              <a:t>що</a:t>
            </a:r>
            <a:r>
              <a:rPr lang="ru-RU" sz="2000" dirty="0">
                <a:latin typeface="Arial" panose="020B0604020202020204" pitchFamily="34" charset="0"/>
              </a:rPr>
              <a:t> </a:t>
            </a:r>
            <a:r>
              <a:rPr lang="ru-RU" sz="2000" dirty="0" err="1">
                <a:latin typeface="Arial" panose="020B0604020202020204" pitchFamily="34" charset="0"/>
              </a:rPr>
              <a:t>самі</a:t>
            </a:r>
            <a:r>
              <a:rPr lang="ru-RU" sz="2000" dirty="0">
                <a:latin typeface="Arial" panose="020B0604020202020204" pitchFamily="34" charset="0"/>
              </a:rPr>
              <a:t> </a:t>
            </a:r>
            <a:r>
              <a:rPr lang="ru-RU" sz="2000" dirty="0" err="1">
                <a:latin typeface="Arial" panose="020B0604020202020204" pitchFamily="34" charset="0"/>
              </a:rPr>
              <a:t>вкладаємо</a:t>
            </a:r>
            <a:r>
              <a:rPr lang="ru-RU" sz="2000" dirty="0">
                <a:latin typeface="Arial" panose="020B0604020202020204" pitchFamily="34" charset="0"/>
              </a:rPr>
              <a:t> в </a:t>
            </a:r>
            <a:r>
              <a:rPr lang="ru-RU" sz="2000" dirty="0" err="1">
                <a:latin typeface="Arial" panose="020B0604020202020204" pitchFamily="34" charset="0"/>
              </a:rPr>
              <a:t>нього</a:t>
            </a:r>
            <a:r>
              <a:rPr lang="ru-RU" sz="2000" dirty="0">
                <a:latin typeface="Arial" panose="020B0604020202020204" pitchFamily="34" charset="0"/>
              </a:rPr>
              <a:t>. </a:t>
            </a:r>
          </a:p>
          <a:p>
            <a:r>
              <a:rPr lang="ru-RU" dirty="0">
                <a:latin typeface="Arial" panose="020B0604020202020204" pitchFamily="34" charset="0"/>
              </a:rPr>
              <a:t>                                                                     (Ральф Уолдо </a:t>
            </a:r>
            <a:r>
              <a:rPr lang="ru-RU" dirty="0" err="1">
                <a:latin typeface="Arial" panose="020B0604020202020204" pitchFamily="34" charset="0"/>
              </a:rPr>
              <a:t>Емерсон</a:t>
            </a:r>
            <a:r>
              <a:rPr lang="ru-RU" dirty="0">
                <a:latin typeface="Arial" panose="020B0604020202020204" pitchFamily="34" charset="0"/>
              </a:rPr>
              <a:t>)</a:t>
            </a:r>
            <a:endParaRPr lang="uk-UA" dirty="0"/>
          </a:p>
        </p:txBody>
      </p:sp>
      <p:sp>
        <p:nvSpPr>
          <p:cNvPr id="9" name="Прямокутник 8"/>
          <p:cNvSpPr/>
          <p:nvPr/>
        </p:nvSpPr>
        <p:spPr>
          <a:xfrm>
            <a:off x="5052646" y="3489842"/>
            <a:ext cx="7069015" cy="1631216"/>
          </a:xfrm>
          <a:prstGeom prst="rect">
            <a:avLst/>
          </a:prstGeom>
        </p:spPr>
        <p:txBody>
          <a:bodyPr wrap="square">
            <a:spAutoFit/>
          </a:bodyPr>
          <a:lstStyle/>
          <a:p>
            <a:r>
              <a:rPr lang="ru-RU" sz="2000" dirty="0">
                <a:latin typeface="Arial" panose="020B0604020202020204" pitchFamily="34" charset="0"/>
              </a:rPr>
              <a:t>Ми </a:t>
            </a:r>
            <a:r>
              <a:rPr lang="ru-RU" sz="2000" dirty="0" err="1">
                <a:latin typeface="Arial" panose="020B0604020202020204" pitchFamily="34" charset="0"/>
              </a:rPr>
              <a:t>повинні</a:t>
            </a:r>
            <a:r>
              <a:rPr lang="ru-RU" sz="2000" dirty="0">
                <a:latin typeface="Arial" panose="020B0604020202020204" pitchFamily="34" charset="0"/>
              </a:rPr>
              <a:t> </a:t>
            </a:r>
            <a:r>
              <a:rPr lang="ru-RU" sz="2000" dirty="0" err="1">
                <a:latin typeface="Arial" panose="020B0604020202020204" pitchFamily="34" charset="0"/>
              </a:rPr>
              <a:t>вивчити</a:t>
            </a:r>
            <a:r>
              <a:rPr lang="ru-RU" sz="2000" dirty="0">
                <a:latin typeface="Arial" panose="020B0604020202020204" pitchFamily="34" charset="0"/>
              </a:rPr>
              <a:t>, </a:t>
            </a:r>
            <a:r>
              <a:rPr lang="ru-RU" sz="2000" dirty="0" err="1">
                <a:latin typeface="Arial" panose="020B0604020202020204" pitchFamily="34" charset="0"/>
              </a:rPr>
              <a:t>які</a:t>
            </a:r>
            <a:r>
              <a:rPr lang="ru-RU" sz="2000" dirty="0">
                <a:latin typeface="Arial" panose="020B0604020202020204" pitchFamily="34" charset="0"/>
              </a:rPr>
              <a:t> </a:t>
            </a:r>
            <a:r>
              <a:rPr lang="ru-RU" sz="2000" dirty="0" err="1">
                <a:latin typeface="Arial" panose="020B0604020202020204" pitchFamily="34" charset="0"/>
              </a:rPr>
              <a:t>риси</a:t>
            </a:r>
            <a:r>
              <a:rPr lang="ru-RU" sz="2000" dirty="0">
                <a:latin typeface="Arial" panose="020B0604020202020204" pitchFamily="34" charset="0"/>
              </a:rPr>
              <a:t> </a:t>
            </a:r>
            <a:r>
              <a:rPr lang="ru-RU" sz="2000" dirty="0" err="1">
                <a:latin typeface="Arial" panose="020B0604020202020204" pitchFamily="34" charset="0"/>
              </a:rPr>
              <a:t>або</a:t>
            </a:r>
            <a:r>
              <a:rPr lang="ru-RU" sz="2000" dirty="0">
                <a:latin typeface="Arial" panose="020B0604020202020204" pitchFamily="34" charset="0"/>
              </a:rPr>
              <a:t> </a:t>
            </a:r>
            <a:r>
              <a:rPr lang="ru-RU" sz="2000" dirty="0" err="1">
                <a:latin typeface="Arial" panose="020B0604020202020204" pitchFamily="34" charset="0"/>
              </a:rPr>
              <a:t>якості</a:t>
            </a:r>
            <a:r>
              <a:rPr lang="ru-RU" sz="2000" dirty="0">
                <a:latin typeface="Arial" panose="020B0604020202020204" pitchFamily="34" charset="0"/>
              </a:rPr>
              <a:t> </a:t>
            </a:r>
            <a:r>
              <a:rPr lang="ru-RU" sz="2000" dirty="0" err="1">
                <a:latin typeface="Arial" panose="020B0604020202020204" pitchFamily="34" charset="0"/>
              </a:rPr>
              <a:t>навколишніх</a:t>
            </a:r>
            <a:r>
              <a:rPr lang="ru-RU" sz="2000" dirty="0">
                <a:latin typeface="Arial" panose="020B0604020202020204" pitchFamily="34" charset="0"/>
              </a:rPr>
              <a:t> </a:t>
            </a:r>
            <a:r>
              <a:rPr lang="ru-RU" sz="2000" dirty="0" err="1">
                <a:latin typeface="Arial" panose="020B0604020202020204" pitchFamily="34" charset="0"/>
              </a:rPr>
              <a:t>викликають</a:t>
            </a:r>
            <a:r>
              <a:rPr lang="ru-RU" sz="2000" dirty="0">
                <a:latin typeface="Arial" panose="020B0604020202020204" pitchFamily="34" charset="0"/>
              </a:rPr>
              <a:t> у нас </a:t>
            </a:r>
            <a:r>
              <a:rPr lang="ru-RU" sz="2000" dirty="0" err="1">
                <a:latin typeface="Arial" panose="020B0604020202020204" pitchFamily="34" charset="0"/>
              </a:rPr>
              <a:t>невдоволення</a:t>
            </a:r>
            <a:r>
              <a:rPr lang="ru-RU" sz="2000" dirty="0">
                <a:latin typeface="Arial" panose="020B0604020202020204" pitchFamily="34" charset="0"/>
              </a:rPr>
              <a:t> </a:t>
            </a:r>
            <a:r>
              <a:rPr lang="ru-RU" sz="2000" dirty="0" err="1">
                <a:latin typeface="Arial" panose="020B0604020202020204" pitchFamily="34" charset="0"/>
              </a:rPr>
              <a:t>або</a:t>
            </a:r>
            <a:r>
              <a:rPr lang="ru-RU" sz="2000" dirty="0">
                <a:latin typeface="Arial" panose="020B0604020202020204" pitchFamily="34" charset="0"/>
              </a:rPr>
              <a:t> </a:t>
            </a:r>
            <a:r>
              <a:rPr lang="ru-RU" sz="2000" dirty="0" err="1">
                <a:latin typeface="Arial" panose="020B0604020202020204" pitchFamily="34" charset="0"/>
              </a:rPr>
              <a:t>заздрість</a:t>
            </a:r>
            <a:r>
              <a:rPr lang="ru-RU" sz="2000" dirty="0">
                <a:latin typeface="Arial" panose="020B0604020202020204" pitchFamily="34" charset="0"/>
              </a:rPr>
              <a:t>, і </a:t>
            </a:r>
            <a:r>
              <a:rPr lang="ru-RU" sz="2000" dirty="0" err="1">
                <a:latin typeface="Arial" panose="020B0604020202020204" pitchFamily="34" charset="0"/>
              </a:rPr>
              <a:t>визнати</a:t>
            </a:r>
            <a:r>
              <a:rPr lang="ru-RU" sz="2000" dirty="0">
                <a:latin typeface="Arial" panose="020B0604020202020204" pitchFamily="34" charset="0"/>
              </a:rPr>
              <a:t> </a:t>
            </a:r>
            <a:r>
              <a:rPr lang="ru-RU" sz="2000" dirty="0" err="1">
                <a:latin typeface="Arial" panose="020B0604020202020204" pitchFamily="34" charset="0"/>
              </a:rPr>
              <a:t>наявність</a:t>
            </a:r>
            <a:r>
              <a:rPr lang="ru-RU" sz="2000" dirty="0">
                <a:latin typeface="Arial" panose="020B0604020202020204" pitchFamily="34" charset="0"/>
              </a:rPr>
              <a:t> </a:t>
            </a:r>
            <a:r>
              <a:rPr lang="ru-RU" sz="2000" dirty="0" err="1">
                <a:latin typeface="Arial" panose="020B0604020202020204" pitchFamily="34" charset="0"/>
              </a:rPr>
              <a:t>цих</a:t>
            </a:r>
            <a:r>
              <a:rPr lang="ru-RU" sz="2000" dirty="0">
                <a:latin typeface="Arial" panose="020B0604020202020204" pitchFamily="34" charset="0"/>
              </a:rPr>
              <a:t> </a:t>
            </a:r>
            <a:r>
              <a:rPr lang="ru-RU" sz="2000" dirty="0" err="1">
                <a:latin typeface="Arial" panose="020B0604020202020204" pitchFamily="34" charset="0"/>
              </a:rPr>
              <a:t>якостей</a:t>
            </a:r>
            <a:r>
              <a:rPr lang="ru-RU" sz="2000" dirty="0">
                <a:latin typeface="Arial" panose="020B0604020202020204" pitchFamily="34" charset="0"/>
              </a:rPr>
              <a:t> у себе. Так ми </a:t>
            </a:r>
            <a:r>
              <a:rPr lang="ru-RU" sz="2000" dirty="0" err="1">
                <a:latin typeface="Arial" panose="020B0604020202020204" pitchFamily="34" charset="0"/>
              </a:rPr>
              <a:t>зможемо</a:t>
            </a:r>
            <a:r>
              <a:rPr lang="ru-RU" sz="2000" dirty="0">
                <a:latin typeface="Arial" panose="020B0604020202020204" pitchFamily="34" charset="0"/>
              </a:rPr>
              <a:t> </a:t>
            </a:r>
            <a:r>
              <a:rPr lang="ru-RU" sz="2000" dirty="0" err="1">
                <a:latin typeface="Arial" panose="020B0604020202020204" pitchFamily="34" charset="0"/>
              </a:rPr>
              <a:t>перестати</a:t>
            </a:r>
            <a:r>
              <a:rPr lang="ru-RU" sz="2000" dirty="0">
                <a:latin typeface="Arial" panose="020B0604020202020204" pitchFamily="34" charset="0"/>
              </a:rPr>
              <a:t> </a:t>
            </a:r>
            <a:r>
              <a:rPr lang="ru-RU" sz="2000" dirty="0" err="1">
                <a:latin typeface="Arial" panose="020B0604020202020204" pitchFamily="34" charset="0"/>
              </a:rPr>
              <a:t>заздрити</a:t>
            </a:r>
            <a:r>
              <a:rPr lang="ru-RU" sz="2000" dirty="0">
                <a:latin typeface="Arial" panose="020B0604020202020204" pitchFamily="34" charset="0"/>
              </a:rPr>
              <a:t> </a:t>
            </a:r>
            <a:r>
              <a:rPr lang="ru-RU" sz="2000" dirty="0" err="1">
                <a:latin typeface="Arial" panose="020B0604020202020204" pitchFamily="34" charset="0"/>
              </a:rPr>
              <a:t>іншим</a:t>
            </a:r>
            <a:r>
              <a:rPr lang="ru-RU" sz="2000" dirty="0">
                <a:latin typeface="Arial" panose="020B0604020202020204" pitchFamily="34" charset="0"/>
              </a:rPr>
              <a:t> і </a:t>
            </a:r>
            <a:r>
              <a:rPr lang="ru-RU" sz="2000" dirty="0" err="1">
                <a:latin typeface="Arial" panose="020B0604020202020204" pitchFamily="34" charset="0"/>
              </a:rPr>
              <a:t>злитися</a:t>
            </a:r>
            <a:r>
              <a:rPr lang="ru-RU" sz="2000" dirty="0">
                <a:latin typeface="Arial" panose="020B0604020202020204" pitchFamily="34" charset="0"/>
              </a:rPr>
              <a:t> на них за те, </a:t>
            </a:r>
            <a:r>
              <a:rPr lang="ru-RU" sz="2000" dirty="0" err="1">
                <a:latin typeface="Arial" panose="020B0604020202020204" pitchFamily="34" charset="0"/>
              </a:rPr>
              <a:t>чого</a:t>
            </a:r>
            <a:r>
              <a:rPr lang="ru-RU" sz="2000" dirty="0">
                <a:latin typeface="Arial" panose="020B0604020202020204" pitchFamily="34" charset="0"/>
              </a:rPr>
              <a:t> не </a:t>
            </a:r>
            <a:r>
              <a:rPr lang="ru-RU" sz="2000" dirty="0" err="1">
                <a:latin typeface="Arial" panose="020B0604020202020204" pitchFamily="34" charset="0"/>
              </a:rPr>
              <a:t>зробили</a:t>
            </a:r>
            <a:r>
              <a:rPr lang="ru-RU" sz="2000" dirty="0">
                <a:latin typeface="Arial" panose="020B0604020202020204" pitchFamily="34" charset="0"/>
              </a:rPr>
              <a:t> </a:t>
            </a:r>
            <a:r>
              <a:rPr lang="ru-RU" sz="2000" dirty="0" err="1">
                <a:latin typeface="Arial" panose="020B0604020202020204" pitchFamily="34" charset="0"/>
              </a:rPr>
              <a:t>самі</a:t>
            </a:r>
            <a:r>
              <a:rPr lang="ru-RU" sz="2000" dirty="0">
                <a:latin typeface="Arial" panose="020B0604020202020204" pitchFamily="34" charset="0"/>
              </a:rPr>
              <a:t>.                                                              (Джеймс </a:t>
            </a:r>
            <a:r>
              <a:rPr lang="ru-RU" sz="2000" dirty="0" err="1">
                <a:latin typeface="Arial" panose="020B0604020202020204" pitchFamily="34" charset="0"/>
              </a:rPr>
              <a:t>Холліс</a:t>
            </a:r>
            <a:r>
              <a:rPr lang="ru-RU" sz="2000" dirty="0">
                <a:latin typeface="Arial" panose="020B0604020202020204" pitchFamily="34" charset="0"/>
              </a:rPr>
              <a:t>)</a:t>
            </a:r>
            <a:endParaRPr lang="uk-UA" sz="2000" dirty="0"/>
          </a:p>
        </p:txBody>
      </p:sp>
      <p:pic>
        <p:nvPicPr>
          <p:cNvPr id="10" name="Рисунок 9"/>
          <p:cNvPicPr>
            <a:picLocks noChangeAspect="1"/>
          </p:cNvPicPr>
          <p:nvPr/>
        </p:nvPicPr>
        <p:blipFill>
          <a:blip r:embed="rId3"/>
          <a:stretch>
            <a:fillRect/>
          </a:stretch>
        </p:blipFill>
        <p:spPr>
          <a:xfrm>
            <a:off x="489757" y="2372459"/>
            <a:ext cx="4387043" cy="2727081"/>
          </a:xfrm>
          <a:prstGeom prst="rect">
            <a:avLst/>
          </a:prstGeom>
        </p:spPr>
      </p:pic>
      <p:pic>
        <p:nvPicPr>
          <p:cNvPr id="11" name="Рисунок 10"/>
          <p:cNvPicPr>
            <a:picLocks noChangeAspect="1"/>
          </p:cNvPicPr>
          <p:nvPr/>
        </p:nvPicPr>
        <p:blipFill>
          <a:blip r:embed="rId4"/>
          <a:stretch>
            <a:fillRect/>
          </a:stretch>
        </p:blipFill>
        <p:spPr>
          <a:xfrm>
            <a:off x="6767146" y="4800278"/>
            <a:ext cx="3194539" cy="2057722"/>
          </a:xfrm>
          <a:prstGeom prst="rect">
            <a:avLst/>
          </a:prstGeom>
        </p:spPr>
      </p:pic>
    </p:spTree>
    <p:extLst>
      <p:ext uri="{BB962C8B-B14F-4D97-AF65-F5344CB8AC3E}">
        <p14:creationId xmlns:p14="http://schemas.microsoft.com/office/powerpoint/2010/main" val="94397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Як правильно: велике дякую чи дуже дякую? (відео) - Золочів.не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 name="Рисунок 5"/>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2223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Рисунок 2097154"/>
          <p:cNvPicPr>
            <a:picLocks/>
          </p:cNvPicPr>
          <p:nvPr/>
        </p:nvPicPr>
        <p:blipFill>
          <a:blip r:embed="rId2"/>
          <a:stretch>
            <a:fillRect/>
          </a:stretch>
        </p:blipFill>
        <p:spPr>
          <a:xfrm>
            <a:off x="5969977" y="37098"/>
            <a:ext cx="6164530" cy="6574717"/>
          </a:xfrm>
          <a:prstGeom prst="rect">
            <a:avLst/>
          </a:prstGeom>
        </p:spPr>
      </p:pic>
      <p:sp>
        <p:nvSpPr>
          <p:cNvPr id="1048593" name="Заголовок 1"/>
          <p:cNvSpPr>
            <a:spLocks noGrp="1"/>
          </p:cNvSpPr>
          <p:nvPr>
            <p:ph type="title"/>
          </p:nvPr>
        </p:nvSpPr>
        <p:spPr/>
        <p:txBody>
          <a:bodyPr/>
          <a:lstStyle/>
          <a:p>
            <a:r>
              <a:rPr lang="uk-UA" b="1" dirty="0">
                <a:solidFill>
                  <a:schemeClr val="accent5">
                    <a:lumMod val="50000"/>
                  </a:schemeClr>
                </a:solidFill>
              </a:rPr>
              <a:t>Права та обов’язки дітей.</a:t>
            </a:r>
            <a:br>
              <a:rPr lang="uk-UA" b="1" dirty="0">
                <a:solidFill>
                  <a:schemeClr val="accent5">
                    <a:lumMod val="50000"/>
                  </a:schemeClr>
                </a:solidFill>
              </a:rPr>
            </a:br>
            <a:endParaRPr lang="uk-UA" dirty="0"/>
          </a:p>
        </p:txBody>
      </p:sp>
      <p:sp>
        <p:nvSpPr>
          <p:cNvPr id="1048594" name="Місце для вмісту 2"/>
          <p:cNvSpPr>
            <a:spLocks noGrp="1"/>
          </p:cNvSpPr>
          <p:nvPr>
            <p:ph idx="1"/>
          </p:nvPr>
        </p:nvSpPr>
        <p:spPr>
          <a:xfrm>
            <a:off x="170982" y="1203125"/>
            <a:ext cx="6432041" cy="5408690"/>
          </a:xfrm>
        </p:spPr>
        <p:txBody>
          <a:bodyPr>
            <a:normAutofit fontScale="88929" lnSpcReduction="20000"/>
          </a:bodyPr>
          <a:lstStyle/>
          <a:p>
            <a:r>
              <a:rPr lang="uk-UA" sz="3600" dirty="0"/>
              <a:t>Права дитини походять від її потреб, забезпечення яких є гарантом формування повноцінної самодостатньої особистості. Якщо порушуються чи не реалізуються права дитини в сім’ї, то, звісно, й не задовольняються і її потреби у формуванні та розвитку особистості. Наслідком цього можуть стати психологічні проблеми, комплекс неповноцінності та різного рівня патологічні дії.</a:t>
            </a:r>
          </a:p>
          <a:p>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Рисунок 2097156"/>
          <p:cNvPicPr>
            <a:picLocks/>
          </p:cNvPicPr>
          <p:nvPr/>
        </p:nvPicPr>
        <p:blipFill>
          <a:blip r:embed="rId2"/>
          <a:stretch>
            <a:fillRect/>
          </a:stretch>
        </p:blipFill>
        <p:spPr>
          <a:xfrm rot="21051358">
            <a:off x="231626" y="1956171"/>
            <a:ext cx="6177818" cy="3861231"/>
          </a:xfrm>
          <a:prstGeom prst="rect">
            <a:avLst/>
          </a:prstGeom>
        </p:spPr>
      </p:pic>
      <p:sp>
        <p:nvSpPr>
          <p:cNvPr id="1048595" name="Заголовок 1"/>
          <p:cNvSpPr>
            <a:spLocks noGrp="1"/>
          </p:cNvSpPr>
          <p:nvPr>
            <p:ph type="title"/>
          </p:nvPr>
        </p:nvSpPr>
        <p:spPr>
          <a:xfrm>
            <a:off x="550794" y="-11201"/>
            <a:ext cx="10515600" cy="1325563"/>
          </a:xfrm>
        </p:spPr>
        <p:txBody>
          <a:bodyPr/>
          <a:lstStyle/>
          <a:p>
            <a:r>
              <a:rPr lang="uk-UA" b="1" dirty="0">
                <a:solidFill>
                  <a:schemeClr val="accent5">
                    <a:lumMod val="50000"/>
                  </a:schemeClr>
                </a:solidFill>
              </a:rPr>
              <a:t>Права та обов’язки дітей.</a:t>
            </a:r>
            <a:endParaRPr lang="uk-UA" dirty="0"/>
          </a:p>
        </p:txBody>
      </p:sp>
      <p:sp>
        <p:nvSpPr>
          <p:cNvPr id="1048596" name="Місце для вмісту 2"/>
          <p:cNvSpPr>
            <a:spLocks noGrp="1"/>
          </p:cNvSpPr>
          <p:nvPr>
            <p:ph idx="1"/>
          </p:nvPr>
        </p:nvSpPr>
        <p:spPr>
          <a:xfrm>
            <a:off x="6204482" y="965938"/>
            <a:ext cx="5987518" cy="5554838"/>
          </a:xfrm>
        </p:spPr>
        <p:txBody>
          <a:bodyPr>
            <a:normAutofit/>
          </a:bodyPr>
          <a:lstStyle/>
          <a:p>
            <a:r>
              <a:rPr lang="uk-UA" sz="3200" dirty="0"/>
              <a:t>Дуже важливо у рівному ступені говорити про права та обов’язки дитини, їх взаємозв’язок та </a:t>
            </a:r>
            <a:r>
              <a:rPr lang="uk-UA" sz="3200" dirty="0" err="1"/>
              <a:t>взаємодоповнення</a:t>
            </a:r>
            <a:r>
              <a:rPr lang="uk-UA" sz="3200" dirty="0"/>
              <a:t>. Бо права встановлюють рівень свободи особистості, а обов’язки – рівень її відповідальності. Якщо дитина має право мати власну думку і висловлювати її, то вона також повинна поважати таке ж саме право іншої людини.</a:t>
            </a:r>
          </a:p>
          <a:p>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Заголовок 1"/>
          <p:cNvSpPr>
            <a:spLocks noGrp="1"/>
          </p:cNvSpPr>
          <p:nvPr>
            <p:ph type="title"/>
          </p:nvPr>
        </p:nvSpPr>
        <p:spPr>
          <a:xfrm>
            <a:off x="824960" y="0"/>
            <a:ext cx="10515600" cy="1325563"/>
          </a:xfrm>
        </p:spPr>
        <p:txBody>
          <a:bodyPr/>
          <a:lstStyle/>
          <a:p>
            <a:r>
              <a:rPr lang="uk-UA" b="1" dirty="0">
                <a:solidFill>
                  <a:schemeClr val="accent5">
                    <a:lumMod val="50000"/>
                  </a:schemeClr>
                </a:solidFill>
              </a:rPr>
              <a:t>Права та обов’язки дітей.</a:t>
            </a:r>
            <a:endParaRPr lang="uk-UA" dirty="0"/>
          </a:p>
        </p:txBody>
      </p:sp>
      <p:sp>
        <p:nvSpPr>
          <p:cNvPr id="1048598" name="Місце для вмісту 2"/>
          <p:cNvSpPr>
            <a:spLocks noGrp="1"/>
          </p:cNvSpPr>
          <p:nvPr>
            <p:ph idx="1"/>
          </p:nvPr>
        </p:nvSpPr>
        <p:spPr>
          <a:xfrm>
            <a:off x="-1" y="1253330"/>
            <a:ext cx="6831623" cy="5543124"/>
          </a:xfrm>
        </p:spPr>
        <p:txBody>
          <a:bodyPr>
            <a:normAutofit fontScale="85357" lnSpcReduction="20000"/>
          </a:bodyPr>
          <a:lstStyle/>
          <a:p>
            <a:r>
              <a:rPr lang="uk-UA" sz="3700" dirty="0"/>
              <a:t>Ознайомлюючи дитину з її правами та обов’язками, батькам необхідно наголошувати і на своїх правах та обов’язках стосовно неї. Важливо пам’ятати, що батьки також мають право на недоторканість особистого життя, дозвілля, власну думку та ін. А також батьки у повній мірі є відповідальними за життя, здоров’я та розвиток дитини. Тому вони мають право контролювати та обмежувати вплив тих зовнішніх факторів, що можуть якимось чином зашкодити дитині.</a:t>
            </a:r>
          </a:p>
          <a:p>
            <a:endParaRPr lang="uk-UA" dirty="0"/>
          </a:p>
        </p:txBody>
      </p:sp>
      <p:pic>
        <p:nvPicPr>
          <p:cNvPr id="2097158" name="Рисунок 2097157"/>
          <p:cNvPicPr>
            <a:picLocks/>
          </p:cNvPicPr>
          <p:nvPr/>
        </p:nvPicPr>
        <p:blipFill>
          <a:blip r:embed="rId2"/>
          <a:stretch>
            <a:fillRect/>
          </a:stretch>
        </p:blipFill>
        <p:spPr>
          <a:xfrm>
            <a:off x="6831622" y="1253330"/>
            <a:ext cx="5360378" cy="50507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Рисунок 2097158"/>
          <p:cNvPicPr>
            <a:picLocks/>
          </p:cNvPicPr>
          <p:nvPr/>
        </p:nvPicPr>
        <p:blipFill>
          <a:blip r:embed="rId2"/>
          <a:stretch>
            <a:fillRect/>
          </a:stretch>
        </p:blipFill>
        <p:spPr>
          <a:xfrm>
            <a:off x="7274065" y="2031333"/>
            <a:ext cx="5277197" cy="3703676"/>
          </a:xfrm>
          <a:prstGeom prst="rect">
            <a:avLst/>
          </a:prstGeom>
        </p:spPr>
      </p:pic>
      <p:pic>
        <p:nvPicPr>
          <p:cNvPr id="1026" name="Picture 2" descr="Фото 1 место, более 36 000 качественных бесплатных стоковых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359" y="953305"/>
            <a:ext cx="1243060" cy="1243060"/>
          </a:xfrm>
          <a:prstGeom prst="rect">
            <a:avLst/>
          </a:prstGeom>
          <a:noFill/>
          <a:extLst>
            <a:ext uri="{909E8E84-426E-40DD-AFC4-6F175D3DCCD1}">
              <a14:hiddenFill xmlns:a14="http://schemas.microsoft.com/office/drawing/2010/main">
                <a:solidFill>
                  <a:srgbClr val="FFFFFF"/>
                </a:solidFill>
              </a14:hiddenFill>
            </a:ext>
          </a:extLst>
        </p:spPr>
      </p:pic>
      <p:sp>
        <p:nvSpPr>
          <p:cNvPr id="1048599" name="Заголовок 1"/>
          <p:cNvSpPr>
            <a:spLocks noGrp="1"/>
          </p:cNvSpPr>
          <p:nvPr>
            <p:ph type="title"/>
          </p:nvPr>
        </p:nvSpPr>
        <p:spPr>
          <a:xfrm>
            <a:off x="776653" y="71722"/>
            <a:ext cx="10515600" cy="1325563"/>
          </a:xfrm>
        </p:spPr>
        <p:txBody>
          <a:bodyPr/>
          <a:lstStyle/>
          <a:p>
            <a:r>
              <a:rPr lang="uk-UA" b="1" dirty="0">
                <a:solidFill>
                  <a:schemeClr val="accent5">
                    <a:lumMod val="50000"/>
                  </a:schemeClr>
                </a:solidFill>
              </a:rPr>
              <a:t>Життя в умовах воєнного стану: безпека</a:t>
            </a:r>
            <a:endParaRPr lang="uk-UA" dirty="0"/>
          </a:p>
        </p:txBody>
      </p:sp>
      <p:sp>
        <p:nvSpPr>
          <p:cNvPr id="1048600" name="Місце для вмісту 2"/>
          <p:cNvSpPr>
            <a:spLocks noGrp="1"/>
          </p:cNvSpPr>
          <p:nvPr>
            <p:ph idx="1"/>
          </p:nvPr>
        </p:nvSpPr>
        <p:spPr>
          <a:xfrm>
            <a:off x="838199" y="1333081"/>
            <a:ext cx="10380785" cy="1819522"/>
          </a:xfrm>
        </p:spPr>
        <p:txBody>
          <a:bodyPr>
            <a:normAutofit/>
          </a:bodyPr>
          <a:lstStyle/>
          <a:p>
            <a:r>
              <a:rPr lang="uk-UA" sz="3600" dirty="0">
                <a:solidFill>
                  <a:srgbClr val="C00000"/>
                </a:solidFill>
              </a:rPr>
              <a:t>Сьогодні власна безпека стоїть на                 місці! </a:t>
            </a:r>
          </a:p>
          <a:p>
            <a:endParaRPr lang="uk-UA" dirty="0">
              <a:solidFill>
                <a:srgbClr val="C00000"/>
              </a:solidFill>
            </a:endParaRPr>
          </a:p>
          <a:p>
            <a:pPr marL="0" indent="0">
              <a:buNone/>
            </a:pPr>
            <a:endParaRPr lang="uk-UA" dirty="0"/>
          </a:p>
        </p:txBody>
      </p:sp>
      <p:pic>
        <p:nvPicPr>
          <p:cNvPr id="2097161" name="Рисунок 2097160"/>
          <p:cNvPicPr>
            <a:picLocks/>
          </p:cNvPicPr>
          <p:nvPr/>
        </p:nvPicPr>
        <p:blipFill>
          <a:blip r:embed="rId4"/>
          <a:stretch>
            <a:fillRect/>
          </a:stretch>
        </p:blipFill>
        <p:spPr>
          <a:xfrm>
            <a:off x="219807" y="2031333"/>
            <a:ext cx="7638142" cy="3732101"/>
          </a:xfrm>
          <a:prstGeom prst="rect">
            <a:avLst/>
          </a:prstGeom>
        </p:spPr>
      </p:pic>
      <p:sp>
        <p:nvSpPr>
          <p:cNvPr id="7" name="Місце для вмісту 2"/>
          <p:cNvSpPr txBox="1">
            <a:spLocks/>
          </p:cNvSpPr>
          <p:nvPr/>
        </p:nvSpPr>
        <p:spPr>
          <a:xfrm>
            <a:off x="4492869" y="6090109"/>
            <a:ext cx="7326922" cy="614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dirty="0">
                <a:hlinkClick r:id="rId5" action="ppaction://hlinkfile"/>
              </a:rPr>
              <a:t>алгоритм дій під час повітряної тривоги.</a:t>
            </a:r>
            <a:r>
              <a:rPr lang="en-US" dirty="0" err="1">
                <a:hlinkClick r:id="rId5" action="ppaction://hlinkfile"/>
              </a:rPr>
              <a:t>docx</a:t>
            </a:r>
            <a:endParaRPr lang="uk-UA" dirty="0"/>
          </a:p>
          <a:p>
            <a:pPr marL="0" indent="0">
              <a:buFont typeface="Arial" panose="020B0604020202020204" pitchFamily="34" charset="0"/>
              <a:buNone/>
            </a:pP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Заголовок 1"/>
          <p:cNvSpPr>
            <a:spLocks noGrp="1"/>
          </p:cNvSpPr>
          <p:nvPr>
            <p:ph type="title"/>
          </p:nvPr>
        </p:nvSpPr>
        <p:spPr/>
        <p:txBody>
          <a:bodyPr/>
          <a:lstStyle/>
          <a:p>
            <a:r>
              <a:rPr lang="uk-UA" b="1" dirty="0">
                <a:solidFill>
                  <a:schemeClr val="accent5">
                    <a:lumMod val="50000"/>
                  </a:schemeClr>
                </a:solidFill>
              </a:rPr>
              <a:t>Життя в умовах воєнного стану: безпека</a:t>
            </a:r>
            <a:endParaRPr lang="uk-UA" dirty="0"/>
          </a:p>
        </p:txBody>
      </p:sp>
      <p:sp>
        <p:nvSpPr>
          <p:cNvPr id="1048602" name="Місце для вмісту 2"/>
          <p:cNvSpPr>
            <a:spLocks noGrp="1"/>
          </p:cNvSpPr>
          <p:nvPr>
            <p:ph idx="1"/>
          </p:nvPr>
        </p:nvSpPr>
        <p:spPr>
          <a:xfrm>
            <a:off x="356193" y="1467278"/>
            <a:ext cx="6073914" cy="4822824"/>
          </a:xfrm>
        </p:spPr>
        <p:txBody>
          <a:bodyPr>
            <a:noAutofit/>
          </a:bodyPr>
          <a:lstStyle/>
          <a:p>
            <a:r>
              <a:rPr lang="uk-UA" altLang="en-US" sz="3200" dirty="0"/>
              <a:t>П</a:t>
            </a:r>
            <a:r>
              <a:rPr lang="uk-UA" sz="3200" dirty="0"/>
              <a:t>равила поведінки  під час повітряних </a:t>
            </a:r>
            <a:r>
              <a:rPr lang="uk-UA" sz="3200" dirty="0" err="1"/>
              <a:t>тривог</a:t>
            </a:r>
            <a:r>
              <a:rPr lang="uk-UA" sz="3200" dirty="0"/>
              <a:t>, поблизу ліній </a:t>
            </a:r>
            <a:r>
              <a:rPr lang="uk-UA" sz="3200" dirty="0" err="1"/>
              <a:t>електропередач</a:t>
            </a:r>
            <a:r>
              <a:rPr lang="uk-UA" sz="3200" dirty="0"/>
              <a:t>, правила поведінки поблизу доріг і правила поведінки з побутовими приладами, правила запобігання пожежі, правила поведінки під час дозвілля. Мінна небезпека. Правила поведінки сам у дома, з незнайомими людьми.</a:t>
            </a:r>
            <a:endParaRPr lang="zh-CN" altLang="en-US" sz="3200" dirty="0"/>
          </a:p>
          <a:p>
            <a:endParaRPr lang="uk-UA" sz="3200" dirty="0"/>
          </a:p>
        </p:txBody>
      </p:sp>
      <p:pic>
        <p:nvPicPr>
          <p:cNvPr id="2097162" name="Рисунок 2097161"/>
          <p:cNvPicPr>
            <a:picLocks/>
          </p:cNvPicPr>
          <p:nvPr/>
        </p:nvPicPr>
        <p:blipFill>
          <a:blip r:embed="rId2"/>
          <a:stretch>
            <a:fillRect/>
          </a:stretch>
        </p:blipFill>
        <p:spPr>
          <a:xfrm>
            <a:off x="6569150" y="1221945"/>
            <a:ext cx="5146985" cy="56360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Рисунок 2097162"/>
          <p:cNvPicPr>
            <a:picLocks/>
          </p:cNvPicPr>
          <p:nvPr/>
        </p:nvPicPr>
        <p:blipFill>
          <a:blip r:embed="rId2"/>
          <a:stretch>
            <a:fillRect/>
          </a:stretch>
        </p:blipFill>
        <p:spPr>
          <a:xfrm rot="20940760">
            <a:off x="426517" y="1577632"/>
            <a:ext cx="2986804" cy="2524461"/>
          </a:xfrm>
          <a:prstGeom prst="rect">
            <a:avLst/>
          </a:prstGeom>
        </p:spPr>
      </p:pic>
      <p:sp>
        <p:nvSpPr>
          <p:cNvPr id="1048603" name="Заголовок 1"/>
          <p:cNvSpPr>
            <a:spLocks noGrp="1"/>
          </p:cNvSpPr>
          <p:nvPr>
            <p:ph type="title"/>
          </p:nvPr>
        </p:nvSpPr>
        <p:spPr>
          <a:xfrm>
            <a:off x="213321" y="92564"/>
            <a:ext cx="10515600" cy="1325563"/>
          </a:xfrm>
        </p:spPr>
        <p:txBody>
          <a:bodyPr/>
          <a:lstStyle/>
          <a:p>
            <a:r>
              <a:rPr lang="uk-UA" b="1" dirty="0">
                <a:solidFill>
                  <a:schemeClr val="accent5">
                    <a:lumMod val="50000"/>
                  </a:schemeClr>
                </a:solidFill>
              </a:rPr>
              <a:t>Життя в умовах воєнного стану: толерантність</a:t>
            </a:r>
            <a:endParaRPr lang="uk-UA" dirty="0"/>
          </a:p>
        </p:txBody>
      </p:sp>
      <p:sp>
        <p:nvSpPr>
          <p:cNvPr id="1048604" name="Місце для вмісту 2"/>
          <p:cNvSpPr>
            <a:spLocks noGrp="1"/>
          </p:cNvSpPr>
          <p:nvPr>
            <p:ph idx="1"/>
          </p:nvPr>
        </p:nvSpPr>
        <p:spPr>
          <a:xfrm>
            <a:off x="4251396" y="1027906"/>
            <a:ext cx="7873196" cy="4868935"/>
          </a:xfrm>
        </p:spPr>
        <p:txBody>
          <a:bodyPr>
            <a:noAutofit/>
          </a:bodyPr>
          <a:lstStyle/>
          <a:p>
            <a:r>
              <a:rPr lang="ru-RU" sz="3200" dirty="0" err="1"/>
              <a:t>Конфлікти</a:t>
            </a:r>
            <a:r>
              <a:rPr lang="ru-RU" sz="3200" dirty="0"/>
              <a:t> — </a:t>
            </a:r>
            <a:r>
              <a:rPr lang="ru-RU" sz="3200" dirty="0" err="1"/>
              <a:t>природне</a:t>
            </a:r>
            <a:r>
              <a:rPr lang="ru-RU" sz="3200" dirty="0"/>
              <a:t> </a:t>
            </a:r>
            <a:r>
              <a:rPr lang="ru-RU" sz="3200" dirty="0" err="1"/>
              <a:t>явище</a:t>
            </a:r>
            <a:r>
              <a:rPr lang="ru-RU" sz="3200" dirty="0"/>
              <a:t>, </a:t>
            </a:r>
            <a:r>
              <a:rPr lang="ru-RU" sz="3200" dirty="0" err="1"/>
              <a:t>породжене</a:t>
            </a:r>
            <a:r>
              <a:rPr lang="ru-RU" sz="3200" dirty="0"/>
              <a:t> </a:t>
            </a:r>
            <a:r>
              <a:rPr lang="ru-RU" sz="3200" dirty="0" err="1"/>
              <a:t>унікальністю</a:t>
            </a:r>
            <a:r>
              <a:rPr lang="ru-RU" sz="3200" dirty="0"/>
              <a:t>, </a:t>
            </a:r>
            <a:r>
              <a:rPr lang="ru-RU" sz="3200" dirty="0" err="1"/>
              <a:t>неповторністю</a:t>
            </a:r>
            <a:r>
              <a:rPr lang="ru-RU" sz="3200" dirty="0"/>
              <a:t>. </a:t>
            </a:r>
            <a:r>
              <a:rPr lang="ru-RU" sz="3200" dirty="0" err="1"/>
              <a:t>Конфліктна</a:t>
            </a:r>
            <a:r>
              <a:rPr lang="ru-RU" sz="3200" dirty="0"/>
              <a:t> </a:t>
            </a:r>
            <a:r>
              <a:rPr lang="ru-RU" sz="3200" dirty="0" err="1"/>
              <a:t>ситуація</a:t>
            </a:r>
            <a:r>
              <a:rPr lang="ru-RU" sz="3200" dirty="0"/>
              <a:t> </a:t>
            </a:r>
            <a:r>
              <a:rPr lang="ru-RU" sz="3200" dirty="0" err="1"/>
              <a:t>спонукає</a:t>
            </a:r>
            <a:r>
              <a:rPr lang="ru-RU" sz="3200" dirty="0"/>
              <a:t> людей до </a:t>
            </a:r>
            <a:r>
              <a:rPr lang="ru-RU" sz="3200" dirty="0" err="1"/>
              <a:t>вирішення</a:t>
            </a:r>
            <a:r>
              <a:rPr lang="ru-RU" sz="3200" dirty="0"/>
              <a:t> </a:t>
            </a:r>
            <a:r>
              <a:rPr lang="ru-RU" sz="3200" dirty="0" err="1"/>
              <a:t>важливих</a:t>
            </a:r>
            <a:r>
              <a:rPr lang="ru-RU" sz="3200" dirty="0"/>
              <a:t> проблем, до </a:t>
            </a:r>
            <a:r>
              <a:rPr lang="ru-RU" sz="3200" dirty="0" err="1"/>
              <a:t>розуміння</a:t>
            </a:r>
            <a:r>
              <a:rPr lang="ru-RU" sz="3200" dirty="0"/>
              <a:t>, до </a:t>
            </a:r>
            <a:r>
              <a:rPr lang="ru-RU" sz="3200" dirty="0" err="1"/>
              <a:t>пошуку</a:t>
            </a:r>
            <a:r>
              <a:rPr lang="ru-RU" sz="3200" dirty="0"/>
              <a:t> </a:t>
            </a:r>
            <a:r>
              <a:rPr lang="ru-RU" sz="3200" dirty="0" err="1"/>
              <a:t>шляхів</a:t>
            </a:r>
            <a:r>
              <a:rPr lang="ru-RU" sz="3200" dirty="0"/>
              <a:t> </a:t>
            </a:r>
            <a:r>
              <a:rPr lang="ru-RU" sz="3200" dirty="0" err="1"/>
              <a:t>задоволення</a:t>
            </a:r>
            <a:r>
              <a:rPr lang="ru-RU" sz="3200" dirty="0"/>
              <a:t> </a:t>
            </a:r>
            <a:r>
              <a:rPr lang="ru-RU" sz="3200" dirty="0" err="1"/>
              <a:t>своїх</a:t>
            </a:r>
            <a:r>
              <a:rPr lang="ru-RU" sz="3200" dirty="0"/>
              <a:t> </a:t>
            </a:r>
            <a:r>
              <a:rPr lang="ru-RU" sz="3200" dirty="0" err="1"/>
              <a:t>бажань</a:t>
            </a:r>
            <a:r>
              <a:rPr lang="ru-RU" sz="3200" dirty="0"/>
              <a:t> з </a:t>
            </a:r>
            <a:r>
              <a:rPr lang="ru-RU" sz="3200" dirty="0" err="1"/>
              <a:t>урахуванням</a:t>
            </a:r>
            <a:r>
              <a:rPr lang="ru-RU" sz="3200" dirty="0"/>
              <a:t> </a:t>
            </a:r>
            <a:r>
              <a:rPr lang="ru-RU" sz="3200" dirty="0" err="1"/>
              <a:t>інтересів</a:t>
            </a:r>
            <a:r>
              <a:rPr lang="ru-RU" sz="3200" dirty="0"/>
              <a:t> </a:t>
            </a:r>
            <a:r>
              <a:rPr lang="ru-RU" sz="3200" dirty="0" err="1"/>
              <a:t>іншої</a:t>
            </a:r>
            <a:r>
              <a:rPr lang="ru-RU" sz="3200" dirty="0"/>
              <a:t> </a:t>
            </a:r>
            <a:r>
              <a:rPr lang="ru-RU" sz="3200" dirty="0" err="1"/>
              <a:t>людини</a:t>
            </a:r>
            <a:r>
              <a:rPr lang="ru-RU" sz="3200" dirty="0"/>
              <a:t>. </a:t>
            </a:r>
            <a:r>
              <a:rPr lang="ru-RU" sz="3200" dirty="0" err="1"/>
              <a:t>Згода</a:t>
            </a:r>
            <a:r>
              <a:rPr lang="ru-RU" sz="3200" dirty="0"/>
              <a:t> — </a:t>
            </a:r>
            <a:r>
              <a:rPr lang="ru-RU" sz="3200" dirty="0" err="1"/>
              <a:t>наслідок</a:t>
            </a:r>
            <a:r>
              <a:rPr lang="ru-RU" sz="3200" dirty="0"/>
              <a:t> </a:t>
            </a:r>
            <a:r>
              <a:rPr lang="ru-RU" sz="3200" dirty="0" err="1"/>
              <a:t>вдалого</a:t>
            </a:r>
            <a:r>
              <a:rPr lang="ru-RU" sz="3200" dirty="0"/>
              <a:t> </a:t>
            </a:r>
            <a:r>
              <a:rPr lang="ru-RU" sz="3200" dirty="0" err="1"/>
              <a:t>подолання</a:t>
            </a:r>
            <a:r>
              <a:rPr lang="ru-RU" sz="3200" dirty="0"/>
              <a:t> </a:t>
            </a:r>
            <a:r>
              <a:rPr lang="ru-RU" sz="3200" dirty="0" err="1"/>
              <a:t>конфлікту</a:t>
            </a:r>
            <a:r>
              <a:rPr lang="ru-RU" sz="3200" dirty="0"/>
              <a:t>, коли </a:t>
            </a:r>
            <a:r>
              <a:rPr lang="ru-RU" sz="3200" dirty="0" err="1"/>
              <a:t>немає</a:t>
            </a:r>
            <a:r>
              <a:rPr lang="ru-RU" sz="3200" dirty="0"/>
              <a:t> </a:t>
            </a:r>
            <a:r>
              <a:rPr lang="ru-RU" sz="3200" dirty="0" err="1"/>
              <a:t>переможців</a:t>
            </a:r>
            <a:r>
              <a:rPr lang="ru-RU" sz="3200" dirty="0"/>
              <a:t> і </a:t>
            </a:r>
            <a:r>
              <a:rPr lang="ru-RU" sz="3200" dirty="0" err="1"/>
              <a:t>переможених</a:t>
            </a:r>
            <a:r>
              <a:rPr lang="ru-RU" sz="3200" dirty="0"/>
              <a:t>, </a:t>
            </a:r>
            <a:r>
              <a:rPr lang="ru-RU" sz="3200" dirty="0" err="1"/>
              <a:t>ображених</a:t>
            </a:r>
            <a:r>
              <a:rPr lang="ru-RU" sz="3200" dirty="0"/>
              <a:t> і </a:t>
            </a:r>
            <a:r>
              <a:rPr lang="ru-RU" sz="3200" dirty="0" err="1"/>
              <a:t>незадоволених</a:t>
            </a:r>
            <a:r>
              <a:rPr lang="ru-RU" sz="3200" dirty="0"/>
              <a:t>. Правила </a:t>
            </a:r>
            <a:r>
              <a:rPr lang="ru-RU" sz="3200" dirty="0" err="1"/>
              <a:t>поведінки</a:t>
            </a:r>
            <a:r>
              <a:rPr lang="ru-RU" sz="3200" dirty="0"/>
              <a:t> </a:t>
            </a:r>
            <a:r>
              <a:rPr lang="ru-RU" sz="3200" dirty="0" err="1"/>
              <a:t>під</a:t>
            </a:r>
            <a:r>
              <a:rPr lang="ru-RU" sz="3200" dirty="0"/>
              <a:t> час </a:t>
            </a:r>
            <a:r>
              <a:rPr lang="ru-RU" sz="3200" dirty="0" err="1"/>
              <a:t>конфлікту</a:t>
            </a:r>
            <a:r>
              <a:rPr lang="ru-RU" sz="3200" dirty="0"/>
              <a:t> </a:t>
            </a:r>
            <a:r>
              <a:rPr lang="ru-RU" sz="3200" dirty="0" err="1"/>
              <a:t>здаються</a:t>
            </a:r>
            <a:r>
              <a:rPr lang="ru-RU" sz="3200" dirty="0"/>
              <a:t> </a:t>
            </a:r>
            <a:r>
              <a:rPr lang="ru-RU" sz="3200" dirty="0" err="1"/>
              <a:t>дуже</a:t>
            </a:r>
            <a:r>
              <a:rPr lang="ru-RU" sz="3200" dirty="0"/>
              <a:t> </a:t>
            </a:r>
            <a:r>
              <a:rPr lang="ru-RU" sz="3200" dirty="0" err="1"/>
              <a:t>простими</a:t>
            </a:r>
            <a:r>
              <a:rPr lang="ru-RU" sz="3200" dirty="0"/>
              <a:t>, </a:t>
            </a:r>
            <a:r>
              <a:rPr lang="ru-RU" sz="3200" dirty="0" err="1"/>
              <a:t>знайомими</a:t>
            </a:r>
            <a:r>
              <a:rPr lang="ru-RU" sz="3200" dirty="0"/>
              <a:t> з </a:t>
            </a:r>
            <a:r>
              <a:rPr lang="ru-RU" sz="3200" dirty="0" err="1"/>
              <a:t>дитинства</a:t>
            </a:r>
            <a:r>
              <a:rPr lang="ru-RU" sz="3200" dirty="0"/>
              <a:t>, але на </a:t>
            </a:r>
            <a:r>
              <a:rPr lang="ru-RU" sz="3200" dirty="0" err="1"/>
              <a:t>практиці</a:t>
            </a:r>
            <a:r>
              <a:rPr lang="ru-RU" sz="3200" dirty="0"/>
              <a:t> ми часто </a:t>
            </a:r>
            <a:r>
              <a:rPr lang="ru-RU" sz="3200" dirty="0" err="1"/>
              <a:t>нехтуємо</a:t>
            </a:r>
            <a:r>
              <a:rPr lang="ru-RU" sz="3200" dirty="0"/>
              <a:t> ними.</a:t>
            </a:r>
            <a:endParaRPr lang="uk-UA" sz="3200" dirty="0"/>
          </a:p>
        </p:txBody>
      </p:sp>
      <p:pic>
        <p:nvPicPr>
          <p:cNvPr id="2097164" name="Рисунок 2097163"/>
          <p:cNvPicPr>
            <a:picLocks/>
          </p:cNvPicPr>
          <p:nvPr/>
        </p:nvPicPr>
        <p:blipFill>
          <a:blip r:embed="rId3"/>
          <a:stretch>
            <a:fillRect/>
          </a:stretch>
        </p:blipFill>
        <p:spPr>
          <a:xfrm rot="558882">
            <a:off x="387976" y="4156110"/>
            <a:ext cx="4103618" cy="24924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Заголовок 1"/>
          <p:cNvSpPr>
            <a:spLocks noGrp="1"/>
          </p:cNvSpPr>
          <p:nvPr>
            <p:ph type="title"/>
          </p:nvPr>
        </p:nvSpPr>
        <p:spPr>
          <a:xfrm>
            <a:off x="134815" y="55846"/>
            <a:ext cx="10515600" cy="1325563"/>
          </a:xfrm>
        </p:spPr>
        <p:txBody>
          <a:bodyPr/>
          <a:lstStyle/>
          <a:p>
            <a:r>
              <a:rPr lang="uk-UA" b="1" dirty="0">
                <a:solidFill>
                  <a:schemeClr val="accent5">
                    <a:lumMod val="50000"/>
                  </a:schemeClr>
                </a:solidFill>
              </a:rPr>
              <a:t>Життя в умовах воєнного стану: толерантність</a:t>
            </a:r>
            <a:endParaRPr lang="uk-UA" dirty="0"/>
          </a:p>
        </p:txBody>
      </p:sp>
      <p:sp>
        <p:nvSpPr>
          <p:cNvPr id="1048606" name="Місце для вмісту 2"/>
          <p:cNvSpPr>
            <a:spLocks noGrp="1"/>
          </p:cNvSpPr>
          <p:nvPr>
            <p:ph idx="1"/>
          </p:nvPr>
        </p:nvSpPr>
        <p:spPr>
          <a:xfrm>
            <a:off x="0" y="1218957"/>
            <a:ext cx="7535008" cy="5419236"/>
          </a:xfrm>
        </p:spPr>
        <p:txBody>
          <a:bodyPr>
            <a:noAutofit/>
          </a:bodyPr>
          <a:lstStyle/>
          <a:p>
            <a:r>
              <a:rPr lang="uk-UA" sz="2600" b="1" dirty="0">
                <a:solidFill>
                  <a:srgbClr val="C00000"/>
                </a:solidFill>
              </a:rPr>
              <a:t>Емпатія</a:t>
            </a:r>
            <a:endParaRPr lang="uk-UA" sz="2600" dirty="0">
              <a:solidFill>
                <a:srgbClr val="C00000"/>
              </a:solidFill>
            </a:endParaRPr>
          </a:p>
          <a:p>
            <a:r>
              <a:rPr lang="uk-UA" sz="2500" dirty="0"/>
              <a:t>Ми повинні завжди пам'ятати, що диму не буває без вогню. Кожна людська думка і емоція має своє підґрунтя, і вкрай важливо її усвідомити і відчути, щоб підібрати важливі саме для цієї людини слова, щоб переконати її, без тиску і образ. Кожна людина інтуїтивно відчуває, як ми до неї ставимося і сприймаємо. Навіть усмішка не замаскує зневаги чи іронії. Замість того, щоб вчитися приховувати своє справжнє ставлення до людини за маскою бездоганної ввічливості, слід виховувати в собі щиру повагу до кожного. Всякий конфлікт — життєвий урок, який спонукає нас до саморозвитку, до кращого усвідомлення причин своєї поведінки і причин тих чи інших реакцій людей.</a:t>
            </a:r>
          </a:p>
        </p:txBody>
      </p:sp>
      <p:pic>
        <p:nvPicPr>
          <p:cNvPr id="2097165" name="Рисунок 2097164"/>
          <p:cNvPicPr>
            <a:picLocks/>
          </p:cNvPicPr>
          <p:nvPr/>
        </p:nvPicPr>
        <p:blipFill>
          <a:blip r:embed="rId2"/>
          <a:stretch>
            <a:fillRect/>
          </a:stretch>
        </p:blipFill>
        <p:spPr>
          <a:xfrm>
            <a:off x="7420708" y="718626"/>
            <a:ext cx="4885592" cy="58404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Заголовок 1"/>
          <p:cNvSpPr>
            <a:spLocks noGrp="1"/>
          </p:cNvSpPr>
          <p:nvPr>
            <p:ph type="title"/>
          </p:nvPr>
        </p:nvSpPr>
        <p:spPr>
          <a:xfrm>
            <a:off x="144475" y="33135"/>
            <a:ext cx="10515600" cy="1325563"/>
          </a:xfrm>
        </p:spPr>
        <p:txBody>
          <a:bodyPr/>
          <a:lstStyle/>
          <a:p>
            <a:r>
              <a:rPr lang="uk-UA" b="1" dirty="0">
                <a:solidFill>
                  <a:schemeClr val="accent5">
                    <a:lumMod val="50000"/>
                  </a:schemeClr>
                </a:solidFill>
              </a:rPr>
              <a:t>Життя в умовах воєнного стану: толерантність</a:t>
            </a:r>
            <a:endParaRPr lang="uk-UA" dirty="0"/>
          </a:p>
        </p:txBody>
      </p:sp>
      <p:sp>
        <p:nvSpPr>
          <p:cNvPr id="1048608" name="Місце для вмісту 2"/>
          <p:cNvSpPr>
            <a:spLocks noGrp="1"/>
          </p:cNvSpPr>
          <p:nvPr>
            <p:ph idx="1"/>
          </p:nvPr>
        </p:nvSpPr>
        <p:spPr>
          <a:xfrm>
            <a:off x="144475" y="1414500"/>
            <a:ext cx="9155866" cy="4466616"/>
          </a:xfrm>
        </p:spPr>
        <p:txBody>
          <a:bodyPr>
            <a:noAutofit/>
          </a:bodyPr>
          <a:lstStyle/>
          <a:p>
            <a:r>
              <a:rPr lang="ru-RU" sz="2500" b="1" dirty="0" err="1">
                <a:solidFill>
                  <a:srgbClr val="C00000"/>
                </a:solidFill>
              </a:rPr>
              <a:t>Володіти</a:t>
            </a:r>
            <a:r>
              <a:rPr lang="ru-RU" sz="2500" b="1" dirty="0">
                <a:solidFill>
                  <a:srgbClr val="C00000"/>
                </a:solidFill>
              </a:rPr>
              <a:t> собою</a:t>
            </a:r>
            <a:endParaRPr lang="ru-RU" sz="2500" dirty="0">
              <a:solidFill>
                <a:srgbClr val="C00000"/>
              </a:solidFill>
            </a:endParaRPr>
          </a:p>
          <a:p>
            <a:r>
              <a:rPr lang="ru-RU" sz="2500" dirty="0" err="1"/>
              <a:t>По-друге</a:t>
            </a:r>
            <a:r>
              <a:rPr lang="ru-RU" sz="2500" dirty="0"/>
              <a:t>, </a:t>
            </a:r>
            <a:r>
              <a:rPr lang="ru-RU" sz="2500" dirty="0" err="1"/>
              <a:t>слід</a:t>
            </a:r>
            <a:r>
              <a:rPr lang="ru-RU" sz="2500" dirty="0"/>
              <a:t> </a:t>
            </a:r>
            <a:r>
              <a:rPr lang="ru-RU" sz="2500" dirty="0" err="1"/>
              <a:t>вчитися</a:t>
            </a:r>
            <a:r>
              <a:rPr lang="ru-RU" sz="2500" dirty="0"/>
              <a:t> </a:t>
            </a:r>
            <a:r>
              <a:rPr lang="ru-RU" sz="2500" dirty="0" err="1"/>
              <a:t>володіти</a:t>
            </a:r>
            <a:r>
              <a:rPr lang="ru-RU" sz="2500" dirty="0"/>
              <a:t> собою, </a:t>
            </a:r>
            <a:r>
              <a:rPr lang="ru-RU" sz="2500" dirty="0" err="1"/>
              <a:t>справлятися</a:t>
            </a:r>
            <a:r>
              <a:rPr lang="ru-RU" sz="2500" dirty="0"/>
              <a:t> з </a:t>
            </a:r>
            <a:r>
              <a:rPr lang="ru-RU" sz="2500" dirty="0" err="1"/>
              <a:t>хвилями</a:t>
            </a:r>
            <a:r>
              <a:rPr lang="ru-RU" sz="2500" dirty="0"/>
              <a:t> </a:t>
            </a:r>
            <a:r>
              <a:rPr lang="ru-RU" sz="2500" dirty="0" err="1"/>
              <a:t>гніву</a:t>
            </a:r>
            <a:r>
              <a:rPr lang="ru-RU" sz="2500" dirty="0"/>
              <a:t>, </a:t>
            </a:r>
            <a:r>
              <a:rPr lang="ru-RU" sz="2500" dirty="0" err="1"/>
              <a:t>які</a:t>
            </a:r>
            <a:r>
              <a:rPr lang="ru-RU" sz="2500" dirty="0"/>
              <a:t> </a:t>
            </a:r>
            <a:r>
              <a:rPr lang="ru-RU" sz="2500" dirty="0" err="1"/>
              <a:t>наринули</a:t>
            </a:r>
            <a:r>
              <a:rPr lang="ru-RU" sz="2500" dirty="0"/>
              <a:t> на вас. Одна з </a:t>
            </a:r>
            <a:r>
              <a:rPr lang="ru-RU" sz="2500" dirty="0" err="1"/>
              <a:t>психологічних</a:t>
            </a:r>
            <a:r>
              <a:rPr lang="ru-RU" sz="2500" dirty="0"/>
              <a:t> практик — практика «</a:t>
            </a:r>
            <a:r>
              <a:rPr lang="ru-RU" sz="2500" dirty="0" err="1"/>
              <a:t>заземлення</a:t>
            </a:r>
            <a:r>
              <a:rPr lang="ru-RU" sz="2500" dirty="0"/>
              <a:t>» </a:t>
            </a:r>
            <a:r>
              <a:rPr lang="ru-RU" sz="2500" dirty="0" err="1"/>
              <a:t>негативних</a:t>
            </a:r>
            <a:r>
              <a:rPr lang="ru-RU" sz="2500" dirty="0"/>
              <a:t> </a:t>
            </a:r>
            <a:r>
              <a:rPr lang="ru-RU" sz="2500" dirty="0" err="1"/>
              <a:t>емоцій</a:t>
            </a:r>
            <a:r>
              <a:rPr lang="ru-RU" sz="2500" dirty="0"/>
              <a:t>. Вона </a:t>
            </a:r>
            <a:r>
              <a:rPr lang="ru-RU" sz="2500" dirty="0" err="1"/>
              <a:t>полягає</a:t>
            </a:r>
            <a:r>
              <a:rPr lang="ru-RU" sz="2500" dirty="0"/>
              <a:t> у </a:t>
            </a:r>
            <a:r>
              <a:rPr lang="ru-RU" sz="2500" dirty="0" err="1"/>
              <a:t>візуалізації</a:t>
            </a:r>
            <a:r>
              <a:rPr lang="ru-RU" sz="2500" dirty="0"/>
              <a:t> </a:t>
            </a:r>
            <a:r>
              <a:rPr lang="ru-RU" sz="2500" dirty="0" err="1"/>
              <a:t>гніву</a:t>
            </a:r>
            <a:r>
              <a:rPr lang="ru-RU" sz="2500" dirty="0"/>
              <a:t> (</a:t>
            </a:r>
            <a:r>
              <a:rPr lang="ru-RU" sz="2500" dirty="0" err="1"/>
              <a:t>це</a:t>
            </a:r>
            <a:r>
              <a:rPr lang="ru-RU" sz="2500" dirty="0"/>
              <a:t> </a:t>
            </a:r>
            <a:r>
              <a:rPr lang="ru-RU" sz="2500" dirty="0" err="1"/>
              <a:t>може</a:t>
            </a:r>
            <a:r>
              <a:rPr lang="ru-RU" sz="2500" dirty="0"/>
              <a:t> бути, </a:t>
            </a:r>
            <a:r>
              <a:rPr lang="ru-RU" sz="2500" dirty="0" err="1"/>
              <a:t>наприклад</a:t>
            </a:r>
            <a:r>
              <a:rPr lang="ru-RU" sz="2500" dirty="0"/>
              <a:t>, </a:t>
            </a:r>
            <a:r>
              <a:rPr lang="ru-RU" sz="2500" dirty="0" err="1"/>
              <a:t>вогненний</a:t>
            </a:r>
            <a:r>
              <a:rPr lang="ru-RU" sz="2500" dirty="0"/>
              <a:t> </a:t>
            </a:r>
            <a:r>
              <a:rPr lang="ru-RU" sz="2500" dirty="0" err="1"/>
              <a:t>стовп</a:t>
            </a:r>
            <a:r>
              <a:rPr lang="ru-RU" sz="2500" dirty="0"/>
              <a:t>, </a:t>
            </a:r>
            <a:r>
              <a:rPr lang="ru-RU" sz="2500" dirty="0" err="1"/>
              <a:t>іскриста</a:t>
            </a:r>
            <a:r>
              <a:rPr lang="ru-RU" sz="2500" dirty="0"/>
              <a:t> куля, </a:t>
            </a:r>
            <a:r>
              <a:rPr lang="ru-RU" sz="2500" dirty="0" err="1"/>
              <a:t>що</a:t>
            </a:r>
            <a:r>
              <a:rPr lang="ru-RU" sz="2500" dirty="0"/>
              <a:t> </a:t>
            </a:r>
            <a:r>
              <a:rPr lang="ru-RU" sz="2500" dirty="0" err="1"/>
              <a:t>палає</a:t>
            </a:r>
            <a:r>
              <a:rPr lang="ru-RU" sz="2500" dirty="0"/>
              <a:t>, </a:t>
            </a:r>
            <a:r>
              <a:rPr lang="ru-RU" sz="2500" dirty="0" err="1"/>
              <a:t>або</a:t>
            </a:r>
            <a:r>
              <a:rPr lang="ru-RU" sz="2500" dirty="0"/>
              <a:t> </a:t>
            </a:r>
            <a:r>
              <a:rPr lang="ru-RU" sz="2500" dirty="0" err="1"/>
              <a:t>щось</a:t>
            </a:r>
            <a:r>
              <a:rPr lang="ru-RU" sz="2500" dirty="0"/>
              <a:t> </a:t>
            </a:r>
            <a:r>
              <a:rPr lang="ru-RU" sz="2500" dirty="0" err="1"/>
              <a:t>подібне</a:t>
            </a:r>
            <a:r>
              <a:rPr lang="ru-RU" sz="2500" dirty="0"/>
              <a:t>) і </a:t>
            </a:r>
            <a:r>
              <a:rPr lang="ru-RU" sz="2500" dirty="0" err="1"/>
              <a:t>уявному</a:t>
            </a:r>
            <a:r>
              <a:rPr lang="ru-RU" sz="2500" dirty="0"/>
              <a:t> </a:t>
            </a:r>
            <a:r>
              <a:rPr lang="ru-RU" sz="2500" dirty="0" err="1"/>
              <a:t>напрямку</a:t>
            </a:r>
            <a:r>
              <a:rPr lang="ru-RU" sz="2500" dirty="0"/>
              <a:t> </a:t>
            </a:r>
            <a:r>
              <a:rPr lang="ru-RU" sz="2500" dirty="0" err="1"/>
              <a:t>його</a:t>
            </a:r>
            <a:r>
              <a:rPr lang="ru-RU" sz="2500" dirty="0"/>
              <a:t> до </a:t>
            </a:r>
            <a:r>
              <a:rPr lang="ru-RU" sz="2500" dirty="0" err="1"/>
              <a:t>землі</a:t>
            </a:r>
            <a:r>
              <a:rPr lang="ru-RU" sz="2500" dirty="0"/>
              <a:t>. От </a:t>
            </a:r>
            <a:r>
              <a:rPr lang="ru-RU" sz="2500" dirty="0" err="1"/>
              <a:t>тільки</a:t>
            </a:r>
            <a:r>
              <a:rPr lang="ru-RU" sz="2500" dirty="0"/>
              <a:t>, </a:t>
            </a:r>
            <a:r>
              <a:rPr lang="ru-RU" sz="2500" dirty="0" err="1"/>
              <a:t>під</a:t>
            </a:r>
            <a:r>
              <a:rPr lang="ru-RU" sz="2500" dirty="0"/>
              <a:t> час </a:t>
            </a:r>
            <a:r>
              <a:rPr lang="ru-RU" sz="2500" dirty="0" err="1"/>
              <a:t>конфлікту</a:t>
            </a:r>
            <a:r>
              <a:rPr lang="ru-RU" sz="2500" dirty="0"/>
              <a:t> </a:t>
            </a:r>
            <a:r>
              <a:rPr lang="ru-RU" sz="2500" dirty="0" err="1"/>
              <a:t>важко</a:t>
            </a:r>
            <a:r>
              <a:rPr lang="ru-RU" sz="2500" dirty="0"/>
              <a:t> </a:t>
            </a:r>
            <a:r>
              <a:rPr lang="ru-RU" sz="2500" dirty="0" err="1"/>
              <a:t>зосередитися</a:t>
            </a:r>
            <a:r>
              <a:rPr lang="ru-RU" sz="2500" dirty="0"/>
              <a:t> на </a:t>
            </a:r>
            <a:r>
              <a:rPr lang="ru-RU" sz="2500" dirty="0" err="1"/>
              <a:t>емоціях</a:t>
            </a:r>
            <a:r>
              <a:rPr lang="ru-RU" sz="2500" dirty="0"/>
              <a:t> і </a:t>
            </a:r>
            <a:r>
              <a:rPr lang="ru-RU" sz="2500" dirty="0" err="1"/>
              <a:t>зануритися</a:t>
            </a:r>
            <a:r>
              <a:rPr lang="ru-RU" sz="2500" dirty="0"/>
              <a:t> </a:t>
            </a:r>
            <a:r>
              <a:rPr lang="ru-RU" sz="2500" dirty="0" err="1"/>
              <a:t>повністю</a:t>
            </a:r>
            <a:r>
              <a:rPr lang="ru-RU" sz="2500" dirty="0"/>
              <a:t> у свою </a:t>
            </a:r>
            <a:r>
              <a:rPr lang="ru-RU" sz="2500" dirty="0" err="1"/>
              <a:t>уяву</a:t>
            </a:r>
            <a:r>
              <a:rPr lang="ru-RU" sz="2500" dirty="0"/>
              <a:t>.</a:t>
            </a:r>
          </a:p>
          <a:p>
            <a:r>
              <a:rPr lang="ru-RU" sz="2500" dirty="0" err="1"/>
              <a:t>Легше</a:t>
            </a:r>
            <a:r>
              <a:rPr lang="ru-RU" sz="2500" dirty="0"/>
              <a:t> </a:t>
            </a:r>
            <a:r>
              <a:rPr lang="ru-RU" sz="2500" dirty="0" err="1"/>
              <a:t>скористатися</a:t>
            </a:r>
            <a:r>
              <a:rPr lang="ru-RU" sz="2500" dirty="0"/>
              <a:t> методом </a:t>
            </a:r>
            <a:r>
              <a:rPr lang="ru-RU" sz="2500" dirty="0" err="1"/>
              <a:t>йогівського</a:t>
            </a:r>
            <a:r>
              <a:rPr lang="ru-RU" sz="2500" dirty="0"/>
              <a:t> </a:t>
            </a:r>
            <a:r>
              <a:rPr lang="ru-RU" sz="2500" dirty="0" err="1"/>
              <a:t>дихання</a:t>
            </a:r>
            <a:r>
              <a:rPr lang="ru-RU" sz="2500" dirty="0"/>
              <a:t> (на час </a:t>
            </a:r>
            <a:r>
              <a:rPr lang="ru-RU" sz="2500" dirty="0" err="1"/>
              <a:t>замовкнути</a:t>
            </a:r>
            <a:r>
              <a:rPr lang="ru-RU" sz="2500" dirty="0"/>
              <a:t>, </a:t>
            </a:r>
            <a:r>
              <a:rPr lang="ru-RU" sz="2500" dirty="0" err="1"/>
              <a:t>зробити</a:t>
            </a:r>
            <a:r>
              <a:rPr lang="ru-RU" sz="2500" dirty="0"/>
              <a:t> </a:t>
            </a:r>
            <a:r>
              <a:rPr lang="ru-RU" sz="2500" dirty="0" err="1"/>
              <a:t>кілька</a:t>
            </a:r>
            <a:r>
              <a:rPr lang="ru-RU" sz="2500" dirty="0"/>
              <a:t> </a:t>
            </a:r>
            <a:r>
              <a:rPr lang="ru-RU" sz="2500" dirty="0" err="1"/>
              <a:t>повільних</a:t>
            </a:r>
            <a:r>
              <a:rPr lang="ru-RU" sz="2500" dirty="0"/>
              <a:t>, </a:t>
            </a:r>
            <a:r>
              <a:rPr lang="ru-RU" sz="2500" dirty="0" err="1"/>
              <a:t>глибоких</a:t>
            </a:r>
            <a:r>
              <a:rPr lang="ru-RU" sz="2500" dirty="0"/>
              <a:t> </a:t>
            </a:r>
            <a:r>
              <a:rPr lang="ru-RU" sz="2500" dirty="0" err="1"/>
              <a:t>вдихів-видихів</a:t>
            </a:r>
            <a:r>
              <a:rPr lang="ru-RU" sz="2500" dirty="0"/>
              <a:t>), при </a:t>
            </a:r>
            <a:r>
              <a:rPr lang="ru-RU" sz="2500" dirty="0" err="1"/>
              <a:t>цьому</a:t>
            </a:r>
            <a:r>
              <a:rPr lang="ru-RU" sz="2500" dirty="0"/>
              <a:t> </a:t>
            </a:r>
            <a:r>
              <a:rPr lang="ru-RU" sz="2500" dirty="0" err="1"/>
              <a:t>потрібно</a:t>
            </a:r>
            <a:r>
              <a:rPr lang="ru-RU" sz="2500" dirty="0"/>
              <a:t> </a:t>
            </a:r>
            <a:r>
              <a:rPr lang="ru-RU" sz="2500" dirty="0" err="1"/>
              <a:t>прагнути</a:t>
            </a:r>
            <a:r>
              <a:rPr lang="ru-RU" sz="2500" dirty="0"/>
              <a:t> </a:t>
            </a:r>
            <a:r>
              <a:rPr lang="ru-RU" sz="2500" dirty="0" err="1"/>
              <a:t>піднятися</a:t>
            </a:r>
            <a:r>
              <a:rPr lang="ru-RU" sz="2500" dirty="0"/>
              <a:t> над </a:t>
            </a:r>
            <a:r>
              <a:rPr lang="ru-RU" sz="2500" dirty="0" err="1"/>
              <a:t>ситуацією</a:t>
            </a:r>
            <a:r>
              <a:rPr lang="ru-RU" sz="2500" dirty="0"/>
              <a:t>, </a:t>
            </a:r>
            <a:r>
              <a:rPr lang="ru-RU" sz="2500" dirty="0" err="1"/>
              <a:t>спробувати</a:t>
            </a:r>
            <a:r>
              <a:rPr lang="ru-RU" sz="2500" dirty="0"/>
              <a:t> </a:t>
            </a:r>
            <a:r>
              <a:rPr lang="ru-RU" sz="2500" dirty="0" err="1"/>
              <a:t>поглянути</a:t>
            </a:r>
            <a:r>
              <a:rPr lang="ru-RU" sz="2500" dirty="0"/>
              <a:t> на себе та </a:t>
            </a:r>
            <a:r>
              <a:rPr lang="ru-RU" sz="2500" dirty="0" err="1"/>
              <a:t>опонента</a:t>
            </a:r>
            <a:r>
              <a:rPr lang="ru-RU" sz="2500" dirty="0"/>
              <a:t> </a:t>
            </a:r>
            <a:r>
              <a:rPr lang="ru-RU" sz="2500" dirty="0" err="1"/>
              <a:t>збоку</a:t>
            </a:r>
            <a:r>
              <a:rPr lang="ru-RU" sz="2500" dirty="0"/>
              <a:t>, </a:t>
            </a:r>
            <a:r>
              <a:rPr lang="ru-RU" sz="2500" dirty="0" err="1"/>
              <a:t>представити</a:t>
            </a:r>
            <a:r>
              <a:rPr lang="ru-RU" sz="2500" dirty="0"/>
              <a:t> </a:t>
            </a:r>
            <a:r>
              <a:rPr lang="ru-RU" sz="2500" dirty="0" err="1"/>
              <a:t>своє</a:t>
            </a:r>
            <a:r>
              <a:rPr lang="ru-RU" sz="2500" dirty="0"/>
              <a:t> </a:t>
            </a:r>
            <a:r>
              <a:rPr lang="ru-RU" sz="2500" dirty="0" err="1"/>
              <a:t>викривлене</a:t>
            </a:r>
            <a:r>
              <a:rPr lang="ru-RU" sz="2500" dirty="0"/>
              <a:t> </a:t>
            </a:r>
            <a:r>
              <a:rPr lang="ru-RU" sz="2500" dirty="0" err="1"/>
              <a:t>гнівом</a:t>
            </a:r>
            <a:r>
              <a:rPr lang="ru-RU" sz="2500" dirty="0"/>
              <a:t> </a:t>
            </a:r>
            <a:r>
              <a:rPr lang="ru-RU" sz="2500" dirty="0" err="1"/>
              <a:t>обличчя</a:t>
            </a:r>
            <a:r>
              <a:rPr lang="ru-RU" sz="2500" dirty="0"/>
              <a:t> і </a:t>
            </a:r>
            <a:r>
              <a:rPr lang="ru-RU" sz="2500" dirty="0" err="1"/>
              <a:t>відразу</a:t>
            </a:r>
            <a:r>
              <a:rPr lang="ru-RU" sz="2500" dirty="0"/>
              <a:t> ж </a:t>
            </a:r>
            <a:r>
              <a:rPr lang="ru-RU" sz="2500" dirty="0" err="1"/>
              <a:t>нагадати</a:t>
            </a:r>
            <a:r>
              <a:rPr lang="ru-RU" sz="2500" dirty="0"/>
              <a:t> </a:t>
            </a:r>
            <a:r>
              <a:rPr lang="ru-RU" sz="2500" dirty="0" err="1"/>
              <a:t>собі</a:t>
            </a:r>
            <a:r>
              <a:rPr lang="ru-RU" sz="2500" dirty="0"/>
              <a:t>, </a:t>
            </a:r>
            <a:r>
              <a:rPr lang="ru-RU" sz="2500" dirty="0" err="1"/>
              <a:t>що</a:t>
            </a:r>
            <a:r>
              <a:rPr lang="ru-RU" sz="2500" dirty="0"/>
              <a:t> не </a:t>
            </a:r>
            <a:r>
              <a:rPr lang="ru-RU" sz="2500" dirty="0" err="1"/>
              <a:t>емоція</a:t>
            </a:r>
            <a:r>
              <a:rPr lang="ru-RU" sz="2500" dirty="0"/>
              <a:t> повинна </a:t>
            </a:r>
            <a:r>
              <a:rPr lang="ru-RU" sz="2500" dirty="0" err="1"/>
              <a:t>керувати</a:t>
            </a:r>
            <a:r>
              <a:rPr lang="ru-RU" sz="2500" dirty="0"/>
              <a:t> нами, а ми </a:t>
            </a:r>
            <a:r>
              <a:rPr lang="ru-RU" sz="2500" dirty="0" err="1"/>
              <a:t>емоцією</a:t>
            </a:r>
            <a:r>
              <a:rPr lang="ru-RU" sz="2500" dirty="0"/>
              <a:t>. </a:t>
            </a:r>
          </a:p>
        </p:txBody>
      </p:sp>
      <p:pic>
        <p:nvPicPr>
          <p:cNvPr id="2097166" name="Рисунок 2097165"/>
          <p:cNvPicPr>
            <a:picLocks/>
          </p:cNvPicPr>
          <p:nvPr/>
        </p:nvPicPr>
        <p:blipFill>
          <a:blip r:embed="rId2"/>
          <a:stretch>
            <a:fillRect/>
          </a:stretch>
        </p:blipFill>
        <p:spPr>
          <a:xfrm rot="483180">
            <a:off x="9083376" y="342417"/>
            <a:ext cx="2973096" cy="2144166"/>
          </a:xfrm>
          <a:prstGeom prst="rect">
            <a:avLst/>
          </a:prstGeom>
        </p:spPr>
      </p:pic>
      <p:pic>
        <p:nvPicPr>
          <p:cNvPr id="2097167" name="Рисунок 2097166"/>
          <p:cNvPicPr>
            <a:picLocks/>
          </p:cNvPicPr>
          <p:nvPr/>
        </p:nvPicPr>
        <p:blipFill>
          <a:blip r:embed="rId3"/>
          <a:stretch>
            <a:fillRect/>
          </a:stretch>
        </p:blipFill>
        <p:spPr>
          <a:xfrm>
            <a:off x="9488298" y="2684261"/>
            <a:ext cx="2703703" cy="37455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1124</Words>
  <Application>Microsoft Office PowerPoint</Application>
  <PresentationFormat>Широкий екран</PresentationFormat>
  <Paragraphs>40</Paragraphs>
  <Slides>16</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等线</vt:lpstr>
      <vt:lpstr>Arial</vt:lpstr>
      <vt:lpstr>Calibri</vt:lpstr>
      <vt:lpstr>Calibri Light</vt:lpstr>
      <vt:lpstr>Google Sans</vt:lpstr>
      <vt:lpstr>Тема Office</vt:lpstr>
      <vt:lpstr>БАТЬКІВСЬКІ ЗБОРИ «Права та обов’язки дітей. Життя в умовах воєнного стану»</vt:lpstr>
      <vt:lpstr>Права та обов’язки дітей. </vt:lpstr>
      <vt:lpstr>Права та обов’язки дітей.</vt:lpstr>
      <vt:lpstr>Права та обов’язки дітей.</vt:lpstr>
      <vt:lpstr>Життя в умовах воєнного стану: безпека</vt:lpstr>
      <vt:lpstr>Життя в умовах воєнного стану: безпека</vt:lpstr>
      <vt:lpstr>Життя в умовах воєнного стану: толерантність</vt:lpstr>
      <vt:lpstr>Життя в умовах воєнного стану: толерантність</vt:lpstr>
      <vt:lpstr>Життя в умовах воєнного стану: толерантність</vt:lpstr>
      <vt:lpstr>Життя в умовах воєнного стану: толерантність</vt:lpstr>
      <vt:lpstr>Життя в умовах воєнного стану: толерантність</vt:lpstr>
      <vt:lpstr>Життя в умовах воєнного стану: толерантність</vt:lpstr>
      <vt:lpstr>Життя в умовах воєнного стану: ресурси</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БАТЬКІВСЬКІ ЗБОРИ «Права та обов’язки дітей. Життя в умовах воєнного стану»</dc:title>
  <dc:creator>Anna</dc:creator>
  <cp:lastModifiedBy>User</cp:lastModifiedBy>
  <cp:revision>6</cp:revision>
  <dcterms:created xsi:type="dcterms:W3CDTF">2024-02-20T07:43:43Z</dcterms:created>
  <dcterms:modified xsi:type="dcterms:W3CDTF">2024-02-20T16:05:10Z</dcterms:modified>
</cp:coreProperties>
</file>