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0" r:id="rId2"/>
  </p:sldMasterIdLst>
  <p:notesMasterIdLst>
    <p:notesMasterId r:id="rId31"/>
  </p:notesMasterIdLst>
  <p:sldIdLst>
    <p:sldId id="256" r:id="rId3"/>
    <p:sldId id="368" r:id="rId4"/>
    <p:sldId id="258" r:id="rId5"/>
    <p:sldId id="260" r:id="rId6"/>
    <p:sldId id="381" r:id="rId7"/>
    <p:sldId id="392" r:id="rId8"/>
    <p:sldId id="390" r:id="rId9"/>
    <p:sldId id="369" r:id="rId10"/>
    <p:sldId id="373" r:id="rId11"/>
    <p:sldId id="386" r:id="rId12"/>
    <p:sldId id="371" r:id="rId13"/>
    <p:sldId id="374" r:id="rId14"/>
    <p:sldId id="385" r:id="rId15"/>
    <p:sldId id="384" r:id="rId16"/>
    <p:sldId id="387" r:id="rId17"/>
    <p:sldId id="311" r:id="rId18"/>
    <p:sldId id="370" r:id="rId19"/>
    <p:sldId id="393" r:id="rId20"/>
    <p:sldId id="394" r:id="rId21"/>
    <p:sldId id="382" r:id="rId22"/>
    <p:sldId id="380" r:id="rId23"/>
    <p:sldId id="375" r:id="rId24"/>
    <p:sldId id="378" r:id="rId25"/>
    <p:sldId id="383" r:id="rId26"/>
    <p:sldId id="388" r:id="rId27"/>
    <p:sldId id="389" r:id="rId28"/>
    <p:sldId id="391" r:id="rId29"/>
    <p:sldId id="379" r:id="rId30"/>
  </p:sldIdLst>
  <p:sldSz cx="14630400" cy="8229600"/>
  <p:notesSz cx="8229600" cy="146304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Розділ за промовчанням" id="{2EE2EC6A-B12A-402D-AA4D-7A1835900234}">
          <p14:sldIdLst>
            <p14:sldId id="256"/>
            <p14:sldId id="368"/>
            <p14:sldId id="258"/>
            <p14:sldId id="260"/>
            <p14:sldId id="381"/>
            <p14:sldId id="392"/>
            <p14:sldId id="390"/>
            <p14:sldId id="369"/>
            <p14:sldId id="373"/>
            <p14:sldId id="386"/>
            <p14:sldId id="371"/>
            <p14:sldId id="374"/>
            <p14:sldId id="385"/>
            <p14:sldId id="384"/>
            <p14:sldId id="387"/>
            <p14:sldId id="311"/>
            <p14:sldId id="370"/>
            <p14:sldId id="393"/>
            <p14:sldId id="394"/>
            <p14:sldId id="382"/>
            <p14:sldId id="380"/>
            <p14:sldId id="375"/>
            <p14:sldId id="378"/>
            <p14:sldId id="383"/>
            <p14:sldId id="388"/>
          </p14:sldIdLst>
        </p14:section>
        <p14:section name="Розділ без заголовка" id="{664F7C49-C608-4989-85C8-11FC8AEC029A}">
          <p14:sldIdLst>
            <p14:sldId id="389"/>
            <p14:sldId id="391"/>
            <p14:sldId id="37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592">
          <p15:clr>
            <a:srgbClr val="A4A3A4"/>
          </p15:clr>
        </p15:guide>
        <p15:guide id="2" pos="4608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lena" initials="O" lastIdx="2" clrIdx="0">
    <p:extLst>
      <p:ext uri="{19B8F6BF-5375-455C-9EA6-DF929625EA0E}">
        <p15:presenceInfo xmlns:p15="http://schemas.microsoft.com/office/powerpoint/2012/main" userId="Olen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FA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Помірний стиль 2 –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2722" autoAdjust="0"/>
  </p:normalViewPr>
  <p:slideViewPr>
    <p:cSldViewPr snapToGrid="0" snapToObjects="1">
      <p:cViewPr varScale="1">
        <p:scale>
          <a:sx n="98" d="100"/>
          <a:sy n="98" d="100"/>
        </p:scale>
        <p:origin x="282" y="102"/>
      </p:cViewPr>
      <p:guideLst>
        <p:guide orient="horz" pos="2592"/>
        <p:guide pos="460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8" d="100"/>
        <a:sy n="58" d="100"/>
      </p:scale>
      <p:origin x="0" y="-356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_Microsoft_Excel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uk-U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uk-UA" dirty="0">
                <a:latin typeface="Comic Sans MS" panose="030F0702030302020204" pitchFamily="66" charset="0"/>
              </a:rPr>
              <a:t>Рівень кваліфікації та категорії педагогічних працівників</a:t>
            </a:r>
          </a:p>
        </c:rich>
      </c:tx>
      <c:layout>
        <c:manualLayout>
          <c:xMode val="edge"/>
          <c:yMode val="edge"/>
          <c:x val="7.4918569418454997E-2"/>
          <c:y val="1.59770817224700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uk-UA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Аркуш1!$B$1</c:f>
              <c:strCache>
                <c:ptCount val="1"/>
                <c:pt idx="0">
                  <c:v>Стовпець1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9482-4D8D-8E18-278EA4F7B34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0C5A-4521-8373-E51CC355E9DB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0C5A-4521-8373-E51CC355E9DB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0C5A-4521-8373-E51CC355E9DB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uk-UA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Аркуш1!$A$2:$A$5</c:f>
              <c:strCache>
                <c:ptCount val="4"/>
                <c:pt idx="0">
                  <c:v>Вища кваліфікійаї категорія </c:v>
                </c:pt>
                <c:pt idx="1">
                  <c:v>Перша кваліфікаційна категорія</c:v>
                </c:pt>
                <c:pt idx="2">
                  <c:v>Друга кваліфікаційна категорія</c:v>
                </c:pt>
                <c:pt idx="3">
                  <c:v>Спеціаліст</c:v>
                </c:pt>
              </c:strCache>
            </c:strRef>
          </c:cat>
          <c:val>
            <c:numRef>
              <c:f>Аркуш1!$B$2:$B$5</c:f>
              <c:numCache>
                <c:formatCode>General</c:formatCode>
                <c:ptCount val="4"/>
                <c:pt idx="0">
                  <c:v>22</c:v>
                </c:pt>
                <c:pt idx="1">
                  <c:v>4</c:v>
                </c:pt>
                <c:pt idx="2">
                  <c:v>1</c:v>
                </c:pt>
                <c:pt idx="3">
                  <c:v>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482-4D8D-8E18-278EA4F7B348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uk-UA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uk-UA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4660900" y="0"/>
            <a:ext cx="3567113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C7CA2D-7E0F-4C61-87C0-61936C3CFB5E}" type="datetimeFigureOut">
              <a:rPr lang="uk-UA" smtClean="0"/>
              <a:t>18.06.2026</a:t>
            </a:fld>
            <a:endParaRPr lang="uk-UA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-762000" y="1096963"/>
            <a:ext cx="9753600" cy="5486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uk-UA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822325" y="6950075"/>
            <a:ext cx="6584950" cy="65833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13896975"/>
            <a:ext cx="3565525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uk-UA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4660900" y="13896975"/>
            <a:ext cx="3567113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FF4E87-C8D2-47F3-BE4D-67C2FFFCB4BC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730335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uk-UA" dirty="0"/>
              <a:t>Педагоги, що надихають</a:t>
            </a:r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FF4E87-C8D2-47F3-BE4D-67C2FFFCB4BC}" type="slidenum">
              <a:rPr lang="uk-UA" smtClean="0"/>
              <a:t>6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389164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uk-UA" dirty="0"/>
              <a:t>Краєзнавча педрада</a:t>
            </a:r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FF4E87-C8D2-47F3-BE4D-67C2FFFCB4BC}" type="slidenum">
              <a:rPr lang="uk-UA" smtClean="0"/>
              <a:t>9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904504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FF4E87-C8D2-47F3-BE4D-67C2FFFCB4BC}" type="slidenum">
              <a:rPr lang="uk-UA" smtClean="0"/>
              <a:t>11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902019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FF4E87-C8D2-47F3-BE4D-67C2FFFCB4BC}" type="slidenum">
              <a:rPr lang="uk-UA" smtClean="0"/>
              <a:t>13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0281915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FF4E87-C8D2-47F3-BE4D-67C2FFFCB4BC}" type="slidenum">
              <a:rPr lang="uk-UA" smtClean="0"/>
              <a:t>17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8229485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FF4E87-C8D2-47F3-BE4D-67C2FFFCB4BC}" type="slidenum">
              <a:rPr lang="uk-UA" smtClean="0"/>
              <a:t>20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6239266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FF4E87-C8D2-47F3-BE4D-67C2FFFCB4BC}" type="slidenum">
              <a:rPr lang="uk-UA" smtClean="0"/>
              <a:t>23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9917244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097280" y="2556517"/>
            <a:ext cx="12435840" cy="176403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2194560" y="4663440"/>
            <a:ext cx="10241280" cy="210312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48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972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45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918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1690164-86A7-46A6-9F5D-2285C2629655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27C420C-DA40-449F-8F7B-5935FA1E36EF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6582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45D6EE4-D60A-4F9A-B25E-D36D0C1EB190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D3CE03F-D998-4A9A-A65C-1EC2B06572D2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9318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55701" y="5288287"/>
            <a:ext cx="12435840" cy="1634490"/>
          </a:xfrm>
        </p:spPr>
        <p:txBody>
          <a:bodyPr anchor="t"/>
          <a:lstStyle>
            <a:lvl1pPr algn="l">
              <a:defRPr sz="4800" b="1" cap="all"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1155701" y="3488056"/>
            <a:ext cx="12435840" cy="18002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CA4F417-732C-4317-BD48-4B1685BC97AB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2D7656C-C2C1-4F0E-B739-2735413FE7ED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8785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731520" y="1920246"/>
            <a:ext cx="6461760" cy="5431156"/>
          </a:xfrm>
        </p:spPr>
        <p:txBody>
          <a:bodyPr/>
          <a:lstStyle>
            <a:lvl1pPr>
              <a:defRPr sz="3360"/>
            </a:lvl1pPr>
            <a:lvl2pPr>
              <a:defRPr sz="2880"/>
            </a:lvl2pPr>
            <a:lvl3pPr>
              <a:defRPr sz="2400"/>
            </a:lvl3pPr>
            <a:lvl4pPr>
              <a:defRPr sz="2160"/>
            </a:lvl4pPr>
            <a:lvl5pPr>
              <a:defRPr sz="2160"/>
            </a:lvl5pPr>
            <a:lvl6pPr>
              <a:defRPr sz="2160"/>
            </a:lvl6pPr>
            <a:lvl7pPr>
              <a:defRPr sz="2160"/>
            </a:lvl7pPr>
            <a:lvl8pPr>
              <a:defRPr sz="2160"/>
            </a:lvl8pPr>
            <a:lvl9pPr>
              <a:defRPr sz="216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7437120" y="1920246"/>
            <a:ext cx="6461760" cy="5431156"/>
          </a:xfrm>
        </p:spPr>
        <p:txBody>
          <a:bodyPr/>
          <a:lstStyle>
            <a:lvl1pPr>
              <a:defRPr sz="3360"/>
            </a:lvl1pPr>
            <a:lvl2pPr>
              <a:defRPr sz="2880"/>
            </a:lvl2pPr>
            <a:lvl3pPr>
              <a:defRPr sz="2400"/>
            </a:lvl3pPr>
            <a:lvl4pPr>
              <a:defRPr sz="2160"/>
            </a:lvl4pPr>
            <a:lvl5pPr>
              <a:defRPr sz="2160"/>
            </a:lvl5pPr>
            <a:lvl6pPr>
              <a:defRPr sz="2160"/>
            </a:lvl6pPr>
            <a:lvl7pPr>
              <a:defRPr sz="2160"/>
            </a:lvl7pPr>
            <a:lvl8pPr>
              <a:defRPr sz="2160"/>
            </a:lvl8pPr>
            <a:lvl9pPr>
              <a:defRPr sz="216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E93C79E-50EE-40EC-AD47-474B28A5503E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D9FEDF3-5B17-4888-ACCC-7A65F0734793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2323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31521" y="1842136"/>
            <a:ext cx="6464300" cy="76771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731521" y="2609850"/>
            <a:ext cx="6464300" cy="4741546"/>
          </a:xfrm>
        </p:spPr>
        <p:txBody>
          <a:bodyPr/>
          <a:lstStyle>
            <a:lvl1pPr>
              <a:defRPr sz="2880"/>
            </a:lvl1pPr>
            <a:lvl2pPr>
              <a:defRPr sz="2400"/>
            </a:lvl2pPr>
            <a:lvl3pPr>
              <a:defRPr sz="2160"/>
            </a:lvl3pPr>
            <a:lvl4pPr>
              <a:defRPr sz="1920"/>
            </a:lvl4pPr>
            <a:lvl5pPr>
              <a:defRPr sz="1920"/>
            </a:lvl5pPr>
            <a:lvl6pPr>
              <a:defRPr sz="1920"/>
            </a:lvl6pPr>
            <a:lvl7pPr>
              <a:defRPr sz="1920"/>
            </a:lvl7pPr>
            <a:lvl8pPr>
              <a:defRPr sz="1920"/>
            </a:lvl8pPr>
            <a:lvl9pPr>
              <a:defRPr sz="192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7432044" y="1842136"/>
            <a:ext cx="6466840" cy="76771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7432044" y="2609850"/>
            <a:ext cx="6466840" cy="4741546"/>
          </a:xfrm>
        </p:spPr>
        <p:txBody>
          <a:bodyPr/>
          <a:lstStyle>
            <a:lvl1pPr>
              <a:defRPr sz="2880"/>
            </a:lvl1pPr>
            <a:lvl2pPr>
              <a:defRPr sz="2400"/>
            </a:lvl2pPr>
            <a:lvl3pPr>
              <a:defRPr sz="2160"/>
            </a:lvl3pPr>
            <a:lvl4pPr>
              <a:defRPr sz="1920"/>
            </a:lvl4pPr>
            <a:lvl5pPr>
              <a:defRPr sz="1920"/>
            </a:lvl5pPr>
            <a:lvl6pPr>
              <a:defRPr sz="1920"/>
            </a:lvl6pPr>
            <a:lvl7pPr>
              <a:defRPr sz="1920"/>
            </a:lvl7pPr>
            <a:lvl8pPr>
              <a:defRPr sz="1920"/>
            </a:lvl8pPr>
            <a:lvl9pPr>
              <a:defRPr sz="192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2709A76-072A-4693-9FEA-F059150D2AD2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9453D4-AEB2-407A-927B-88E8E92280CD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838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8638F83-BE67-4E41-B499-B2819F0BA4C2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BCF3A13-3149-4695-B9C0-526F0BBC4C3E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185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ADC53A7-4972-4051-A115-BF9648D3D347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1140CA1-8A70-4B95-AEC7-0EE672BDF443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0647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31524" y="327660"/>
            <a:ext cx="4813301" cy="1394460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720080" y="327666"/>
            <a:ext cx="8178800" cy="7023736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731524" y="1722124"/>
            <a:ext cx="4813301" cy="5629276"/>
          </a:xfrm>
        </p:spPr>
        <p:txBody>
          <a:bodyPr/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1033A0F-3178-4F80-9D15-FA598E37AD88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8DE84B6-2E68-4B1A-A076-D7BA45C38E7E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867660" y="5760720"/>
            <a:ext cx="8778240" cy="680086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2867660" y="735330"/>
            <a:ext cx="8778240" cy="4937760"/>
          </a:xfrm>
        </p:spPr>
        <p:txBody>
          <a:bodyPr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endParaRPr lang="uk-UA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2867660" y="6440806"/>
            <a:ext cx="8778240" cy="965834"/>
          </a:xfrm>
        </p:spPr>
        <p:txBody>
          <a:bodyPr/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5E654F-4AFB-40B1-AD19-49CD4A79FF86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E7D63F3-8C06-4DBE-B06E-95D6A748A7BE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15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4C85EED-EE05-44C3-99DC-1A775D273C4E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CD644AC-C590-4D8B-8F1A-488941F93967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81853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10607040" y="329572"/>
            <a:ext cx="3291840" cy="7021830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731520" y="329572"/>
            <a:ext cx="9631680" cy="7021830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73D29F2-3BCD-4C3A-A667-F4D5068A2476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F58DC2F-483C-4234-8E2D-4E31106BC9C1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6428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31520" y="329566"/>
            <a:ext cx="131673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31520" y="1920246"/>
            <a:ext cx="13167360" cy="5431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731520" y="7627627"/>
            <a:ext cx="34137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82F85E2-82AA-4E0B-B082-387EA5E239E3}" type="datetimeFigureOut">
              <a:rPr lang="ru-RU" altLang="ru-RU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18.06.2026</a:t>
            </a:fld>
            <a:endParaRPr lang="ru-RU" alt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998720" y="7627627"/>
            <a:ext cx="46329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10485120" y="7627627"/>
            <a:ext cx="34137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9683008-9CCB-48A6-B807-FF3CD4D60B9A}" type="slidenum">
              <a:rPr lang="ru-RU" altLang="ru-RU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‹№›</a:t>
            </a:fld>
            <a:endParaRPr lang="ru-RU" altLang="ru-RU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0255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ctr" defTabSz="1097280" rtl="0" eaLnBrk="1" latinLnBrk="0" hangingPunct="1"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11480" indent="-411480" algn="l" defTabSz="1097280" rtl="0" eaLnBrk="1" latinLnBrk="0" hangingPunct="1">
        <a:spcBef>
          <a:spcPct val="20000"/>
        </a:spcBef>
        <a:buFont typeface="Arial" pitchFamily="34" charset="0"/>
        <a:buChar char="•"/>
        <a:defRPr sz="3840" kern="1200">
          <a:solidFill>
            <a:schemeClr val="tx1"/>
          </a:solidFill>
          <a:latin typeface="+mn-lt"/>
          <a:ea typeface="+mn-ea"/>
          <a:cs typeface="+mn-cs"/>
        </a:defRPr>
      </a:lvl1pPr>
      <a:lvl2pPr marL="891540" indent="-342900" algn="l" defTabSz="1097280" rtl="0" eaLnBrk="1" latinLnBrk="0" hangingPunct="1">
        <a:spcBef>
          <a:spcPct val="20000"/>
        </a:spcBef>
        <a:buFont typeface="Arial" pitchFamily="34" charset="0"/>
        <a:buChar char="–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spcBef>
          <a:spcPct val="20000"/>
        </a:spcBef>
        <a:buFont typeface="Arial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uk-UA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microsoft.com/office/2007/relationships/hdphoto" Target="../media/hdphoto1.wdp"/><Relationship Id="rId5" Type="http://schemas.openxmlformats.org/officeDocument/2006/relationships/image" Target="../media/image38.png"/><Relationship Id="rId10" Type="http://schemas.microsoft.com/office/2007/relationships/hdphoto" Target="../media/hdphoto2.wdp"/><Relationship Id="rId4" Type="http://schemas.openxmlformats.org/officeDocument/2006/relationships/image" Target="../media/image37.png"/><Relationship Id="rId9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microsoft.com/office/2007/relationships/hdphoto" Target="../media/hdphoto4.wdp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5.png"/><Relationship Id="rId5" Type="http://schemas.microsoft.com/office/2007/relationships/hdphoto" Target="../media/hdphoto3.wdp"/><Relationship Id="rId4" Type="http://schemas.openxmlformats.org/officeDocument/2006/relationships/image" Target="../media/image5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60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microsoft.com/office/2007/relationships/hdphoto" Target="../media/hdphoto5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microsoft.com/office/2007/relationships/hdphoto" Target="../media/hdphoto6.wdp"/><Relationship Id="rId7" Type="http://schemas.openxmlformats.org/officeDocument/2006/relationships/image" Target="../media/image65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10" Type="http://schemas.openxmlformats.org/officeDocument/2006/relationships/image" Target="../media/image68.png"/><Relationship Id="rId4" Type="http://schemas.openxmlformats.org/officeDocument/2006/relationships/image" Target="../media/image62.png"/><Relationship Id="rId9" Type="http://schemas.openxmlformats.org/officeDocument/2006/relationships/image" Target="../media/image6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Relationship Id="rId9" Type="http://schemas.openxmlformats.org/officeDocument/2006/relationships/image" Target="../media/image7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78.png"/><Relationship Id="rId7" Type="http://schemas.openxmlformats.org/officeDocument/2006/relationships/image" Target="../media/image82.png"/><Relationship Id="rId12" Type="http://schemas.openxmlformats.org/officeDocument/2006/relationships/image" Target="../media/image8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1.png"/><Relationship Id="rId11" Type="http://schemas.openxmlformats.org/officeDocument/2006/relationships/image" Target="../media/image86.png"/><Relationship Id="rId5" Type="http://schemas.openxmlformats.org/officeDocument/2006/relationships/image" Target="../media/image80.png"/><Relationship Id="rId10" Type="http://schemas.openxmlformats.org/officeDocument/2006/relationships/image" Target="../media/image85.png"/><Relationship Id="rId4" Type="http://schemas.openxmlformats.org/officeDocument/2006/relationships/image" Target="../media/image79.png"/><Relationship Id="rId9" Type="http://schemas.openxmlformats.org/officeDocument/2006/relationships/image" Target="../media/image84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image" Target="../media/image89.png"/><Relationship Id="rId7" Type="http://schemas.openxmlformats.org/officeDocument/2006/relationships/image" Target="../media/image93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2.png"/><Relationship Id="rId5" Type="http://schemas.openxmlformats.org/officeDocument/2006/relationships/image" Target="../media/image91.png"/><Relationship Id="rId10" Type="http://schemas.openxmlformats.org/officeDocument/2006/relationships/image" Target="../media/image96.png"/><Relationship Id="rId4" Type="http://schemas.openxmlformats.org/officeDocument/2006/relationships/image" Target="../media/image90.png"/><Relationship Id="rId9" Type="http://schemas.openxmlformats.org/officeDocument/2006/relationships/image" Target="../media/image9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98.png"/><Relationship Id="rId7" Type="http://schemas.microsoft.com/office/2007/relationships/hdphoto" Target="../media/hdphoto7.wdp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11.png"/><Relationship Id="rId4" Type="http://schemas.openxmlformats.org/officeDocument/2006/relationships/image" Target="../media/image11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4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png"/><Relationship Id="rId3" Type="http://schemas.microsoft.com/office/2007/relationships/hdphoto" Target="../media/hdphoto8.wdp"/><Relationship Id="rId7" Type="http://schemas.openxmlformats.org/officeDocument/2006/relationships/image" Target="../media/image119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18.png"/><Relationship Id="rId5" Type="http://schemas.openxmlformats.org/officeDocument/2006/relationships/image" Target="../media/image117.png"/><Relationship Id="rId4" Type="http://schemas.openxmlformats.org/officeDocument/2006/relationships/image" Target="../media/image116.png"/><Relationship Id="rId9" Type="http://schemas.openxmlformats.org/officeDocument/2006/relationships/image" Target="../media/image12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4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1"/>
          <p:cNvSpPr/>
          <p:nvPr/>
        </p:nvSpPr>
        <p:spPr>
          <a:xfrm>
            <a:off x="1418415" y="2042560"/>
            <a:ext cx="6811185" cy="3302427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ts val="7545"/>
              </a:lnSpc>
              <a:buNone/>
            </a:pPr>
            <a:endParaRPr lang="uk-UA" sz="6036" b="1" dirty="0">
              <a:solidFill>
                <a:srgbClr val="002060"/>
              </a:solidFill>
              <a:latin typeface="Comic Sans MS" pitchFamily="66" charset="0"/>
              <a:ea typeface="Corben" pitchFamily="34" charset="-122"/>
              <a:cs typeface="Corben" pitchFamily="34" charset="-120"/>
            </a:endParaRPr>
          </a:p>
          <a:p>
            <a:pPr marL="0" indent="0" algn="ctr">
              <a:lnSpc>
                <a:spcPts val="7545"/>
              </a:lnSpc>
              <a:buNone/>
            </a:pPr>
            <a:r>
              <a:rPr lang="uk-UA" sz="6036" b="1" dirty="0">
                <a:solidFill>
                  <a:srgbClr val="002060"/>
                </a:solidFill>
                <a:latin typeface="Comic Sans MS" pitchFamily="66" charset="0"/>
                <a:ea typeface="Corben" pitchFamily="34" charset="-122"/>
                <a:cs typeface="Corben" pitchFamily="34" charset="-120"/>
              </a:rPr>
              <a:t>  </a:t>
            </a:r>
            <a:endParaRPr lang="en-US" sz="36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7" name="Shape 3"/>
          <p:cNvSpPr/>
          <p:nvPr/>
        </p:nvSpPr>
        <p:spPr>
          <a:xfrm>
            <a:off x="833199" y="5853351"/>
            <a:ext cx="355402" cy="355402"/>
          </a:xfrm>
          <a:prstGeom prst="roundRect">
            <a:avLst>
              <a:gd name="adj" fmla="val 25726039"/>
            </a:avLst>
          </a:prstGeom>
          <a:noFill/>
          <a:ln w="7620">
            <a:solidFill>
              <a:srgbClr val="FFFFFF"/>
            </a:solidFill>
            <a:prstDash val="solid"/>
          </a:ln>
        </p:spPr>
      </p:sp>
      <p:sp>
        <p:nvSpPr>
          <p:cNvPr id="2" name="Прямокутник 1">
            <a:extLst>
              <a:ext uri="{FF2B5EF4-FFF2-40B4-BE49-F238E27FC236}">
                <a16:creationId xmlns:a16="http://schemas.microsoft.com/office/drawing/2014/main" id="{B1745E05-06DE-4190-8F1E-B4B0C7283DF6}"/>
              </a:ext>
            </a:extLst>
          </p:cNvPr>
          <p:cNvSpPr/>
          <p:nvPr/>
        </p:nvSpPr>
        <p:spPr>
          <a:xfrm>
            <a:off x="3680252" y="229858"/>
            <a:ext cx="9999862" cy="212365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endParaRPr lang="uk-UA" sz="4400" dirty="0">
              <a:latin typeface="Comic Sans MS" panose="030F0702030302020204" pitchFamily="66" charset="0"/>
            </a:endParaRPr>
          </a:p>
          <a:p>
            <a:pPr algn="ctr"/>
            <a:r>
              <a:rPr lang="uk-UA" sz="4400" dirty="0">
                <a:latin typeface="Comic Sans MS" panose="030F0702030302020204" pitchFamily="66" charset="0"/>
              </a:rPr>
              <a:t>Напрям «Педагогічна діяльність»</a:t>
            </a:r>
          </a:p>
          <a:p>
            <a:pPr algn="ctr"/>
            <a:r>
              <a:rPr lang="uk-UA" sz="4400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5"/>
          <a:stretch/>
        </p:blipFill>
        <p:spPr bwMode="auto">
          <a:xfrm>
            <a:off x="479854" y="229858"/>
            <a:ext cx="3200398" cy="2146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Объект 2">
            <a:extLst>
              <a:ext uri="{FF2B5EF4-FFF2-40B4-BE49-F238E27FC236}">
                <a16:creationId xmlns:a16="http://schemas.microsoft.com/office/drawing/2014/main" id="{7867C4A4-2B4E-4367-8D72-5D0EEB961AB2}"/>
              </a:ext>
            </a:extLst>
          </p:cNvPr>
          <p:cNvSpPr txBox="1">
            <a:spLocks/>
          </p:cNvSpPr>
          <p:nvPr/>
        </p:nvSpPr>
        <p:spPr>
          <a:xfrm>
            <a:off x="1709410" y="2773874"/>
            <a:ext cx="12441136" cy="5115129"/>
          </a:xfrm>
          <a:prstGeom prst="rect">
            <a:avLst/>
          </a:prstGeom>
          <a:solidFill>
            <a:srgbClr val="8064A2">
              <a:lumMod val="20000"/>
              <a:lumOff val="80000"/>
            </a:srgbClr>
          </a:solidFill>
        </p:spPr>
        <p:txBody>
          <a:bodyPr vert="horz" lIns="91440" tIns="45720" rIns="91440" bIns="45720" rtlCol="0">
            <a:normAutofit fontScale="25000" lnSpcReduction="20000"/>
          </a:bodyPr>
          <a:lstStyle>
            <a:lvl1pPr marL="411480" indent="-411480" algn="l" defTabSz="109728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8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91540" indent="-342900" algn="l" defTabSz="109728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indent="-274320" algn="l" defTabSz="109728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920240" indent="-274320" algn="l" defTabSz="109728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indent="-274320" algn="l" defTabSz="109728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17520" indent="-274320" algn="l" defTabSz="109728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66160" indent="-274320" algn="l" defTabSz="109728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14800" indent="-274320" algn="l" defTabSz="109728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663440" indent="-274320" algn="l" defTabSz="109728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097280" rtl="0" eaLnBrk="1" fontAlgn="auto" latinLnBrk="0" hangingPunct="1">
              <a:lnSpc>
                <a:spcPct val="115000"/>
              </a:lnSpc>
              <a:spcBef>
                <a:spcPct val="20000"/>
              </a:spcBef>
              <a:spcAft>
                <a:spcPts val="96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uk-UA" sz="7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mic Sans MS" panose="030F0702030302020204" pitchFamily="66" charset="0"/>
              <a:ea typeface="Times New Roman"/>
              <a:cs typeface="Times New Roman"/>
            </a:endParaRPr>
          </a:p>
          <a:p>
            <a:pPr marL="411480" marR="0" lvl="0" indent="-411480" algn="l" defTabSz="1097280" rtl="0" eaLnBrk="1" fontAlgn="auto" latinLnBrk="0" hangingPunct="1">
              <a:lnSpc>
                <a:spcPct val="120000"/>
              </a:lnSpc>
              <a:spcBef>
                <a:spcPct val="20000"/>
              </a:spcBef>
              <a:spcAft>
                <a:spcPts val="96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uk-UA" sz="96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702030302020204" pitchFamily="66" charset="0"/>
                <a:ea typeface="Times New Roman"/>
                <a:cs typeface="Arial" pitchFamily="34" charset="0"/>
              </a:rPr>
              <a:t>Вимога/правило 3.1. Ефективність планування педагогічними працівниками своєї діяльності, використання сучасних освітніх підходів до організації освітнього процесу з метою формування ключових </a:t>
            </a:r>
            <a:r>
              <a:rPr kumimoji="0" lang="uk-UA" sz="96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702030302020204" pitchFamily="66" charset="0"/>
                <a:ea typeface="Times New Roman"/>
                <a:cs typeface="Arial" pitchFamily="34" charset="0"/>
              </a:rPr>
              <a:t>компетентностей</a:t>
            </a:r>
            <a:r>
              <a:rPr kumimoji="0" lang="uk-UA" sz="96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702030302020204" pitchFamily="66" charset="0"/>
                <a:ea typeface="Times New Roman"/>
                <a:cs typeface="Arial" pitchFamily="34" charset="0"/>
              </a:rPr>
              <a:t> учнів.</a:t>
            </a:r>
            <a:endParaRPr kumimoji="0" lang="uk-UA" sz="960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omic Sans MS" panose="030F0702030302020204" pitchFamily="66" charset="0"/>
              <a:ea typeface="Calibri"/>
              <a:cs typeface="Arial" pitchFamily="34" charset="0"/>
            </a:endParaRPr>
          </a:p>
          <a:p>
            <a:pPr marL="411480" marR="0" lvl="0" indent="-411480" algn="l" defTabSz="1097280" rtl="0" eaLnBrk="1" fontAlgn="auto" latinLnBrk="0" hangingPunct="1">
              <a:lnSpc>
                <a:spcPct val="120000"/>
              </a:lnSpc>
              <a:spcBef>
                <a:spcPct val="20000"/>
              </a:spcBef>
              <a:spcAft>
                <a:spcPts val="96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uk-UA" sz="96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702030302020204" pitchFamily="66" charset="0"/>
                <a:ea typeface="Times New Roman"/>
                <a:cs typeface="Arial" pitchFamily="34" charset="0"/>
              </a:rPr>
              <a:t>Вимога/правило 3.2. Постійне підвищення професійного рівня і педагогічної майстерності педагогічних працівників.</a:t>
            </a:r>
          </a:p>
          <a:p>
            <a:pPr lvl="0">
              <a:lnSpc>
                <a:spcPct val="120000"/>
              </a:lnSpc>
              <a:spcAft>
                <a:spcPts val="960"/>
              </a:spcAft>
            </a:pPr>
            <a:r>
              <a:rPr lang="uk-UA" sz="9600" dirty="0">
                <a:solidFill>
                  <a:srgbClr val="000000"/>
                </a:solidFill>
                <a:latin typeface="Comic Sans MS" panose="030F0702030302020204" pitchFamily="66" charset="0"/>
                <a:ea typeface="Times New Roman"/>
                <a:cs typeface="Arial" pitchFamily="34" charset="0"/>
              </a:rPr>
              <a:t>Вимога/правило 3.3. Налагодження співпраці з учнями, їх батьками, працівниками закладу освіти.</a:t>
            </a:r>
          </a:p>
          <a:p>
            <a:pPr lvl="0">
              <a:lnSpc>
                <a:spcPct val="120000"/>
              </a:lnSpc>
              <a:spcAft>
                <a:spcPts val="960"/>
              </a:spcAft>
            </a:pPr>
            <a:r>
              <a:rPr kumimoji="0" lang="uk-UA" sz="96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702030302020204" pitchFamily="66" charset="0"/>
                <a:ea typeface="Times New Roman"/>
                <a:cs typeface="Arial" pitchFamily="34" charset="0"/>
              </a:rPr>
              <a:t>Вимога/правило 3.4. Організація педагогічної діяльності та навчання учнів на засадах академічної доброчесності</a:t>
            </a:r>
            <a:endParaRPr kumimoji="0" lang="uk-UA" sz="960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omic Sans MS" panose="030F0702030302020204" pitchFamily="66" charset="0"/>
              <a:ea typeface="Calibri"/>
              <a:cs typeface="Arial" pitchFamily="34" charset="0"/>
            </a:endParaRPr>
          </a:p>
          <a:p>
            <a:pPr marL="411480" marR="0" lvl="0" indent="-411480" algn="l" defTabSz="109728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uk-UA" sz="384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Заголовок 11">
            <a:extLst>
              <a:ext uri="{FF2B5EF4-FFF2-40B4-BE49-F238E27FC236}">
                <a16:creationId xmlns:a16="http://schemas.microsoft.com/office/drawing/2014/main" id="{AE415330-24D9-4767-9A6B-1CD23AF6CC1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uk-UA" dirty="0">
                <a:latin typeface="Comic Sans MS" panose="030F0702030302020204" pitchFamily="66" charset="0"/>
              </a:rPr>
              <a:t>Кадрове забезпечення ліцею</a:t>
            </a:r>
          </a:p>
        </p:txBody>
      </p:sp>
      <p:graphicFrame>
        <p:nvGraphicFramePr>
          <p:cNvPr id="15" name="Діаграма 14">
            <a:extLst>
              <a:ext uri="{FF2B5EF4-FFF2-40B4-BE49-F238E27FC236}">
                <a16:creationId xmlns:a16="http://schemas.microsoft.com/office/drawing/2014/main" id="{F68A46C5-D003-4AC2-A987-B398FFFBFD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2691280"/>
              </p:ext>
            </p:extLst>
          </p:nvPr>
        </p:nvGraphicFramePr>
        <p:xfrm>
          <a:off x="9282389" y="2341742"/>
          <a:ext cx="4988087" cy="47890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705E453-E184-4434-8D4F-918EBE6A2C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642" y="2253591"/>
            <a:ext cx="8596105" cy="487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80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1"/>
          <p:cNvSpPr/>
          <p:nvPr/>
        </p:nvSpPr>
        <p:spPr>
          <a:xfrm>
            <a:off x="830623" y="307679"/>
            <a:ext cx="12969153" cy="11695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/>
        </p:spPr>
        <p:txBody>
          <a:bodyPr wrap="square" rtlCol="0" anchor="t"/>
          <a:lstStyle/>
          <a:p>
            <a:pPr marL="0" indent="0" algn="ctr">
              <a:lnSpc>
                <a:spcPts val="4884"/>
              </a:lnSpc>
              <a:buNone/>
            </a:pPr>
            <a:r>
              <a:rPr lang="en-US" sz="2800" b="1" dirty="0">
                <a:solidFill>
                  <a:srgbClr val="1B1B27"/>
                </a:solidFill>
                <a:latin typeface="Comic Sans MS" pitchFamily="66" charset="0"/>
                <a:ea typeface="Corben" pitchFamily="34" charset="-122"/>
                <a:cs typeface="Corben" pitchFamily="34" charset="-120"/>
              </a:rPr>
              <a:t>Підвищення професійної майстерності педагогів в умовах творення Нової української школи</a:t>
            </a:r>
            <a:endParaRPr lang="en-US" sz="2800" b="1" dirty="0">
              <a:latin typeface="Comic Sans MS" pitchFamily="66" charset="0"/>
            </a:endParaRPr>
          </a:p>
        </p:txBody>
      </p:sp>
      <p:sp>
        <p:nvSpPr>
          <p:cNvPr id="6" name="Text 2"/>
          <p:cNvSpPr/>
          <p:nvPr/>
        </p:nvSpPr>
        <p:spPr>
          <a:xfrm>
            <a:off x="927282" y="4843077"/>
            <a:ext cx="3932655" cy="8490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 wrap="none" rtlCol="0" anchor="t"/>
          <a:lstStyle/>
          <a:p>
            <a:pPr algn="ctr">
              <a:lnSpc>
                <a:spcPts val="2442"/>
              </a:lnSpc>
            </a:pPr>
            <a:r>
              <a:rPr lang="uk-UA" sz="2000" b="1" dirty="0">
                <a:latin typeface="Comic Sans MS" pitchFamily="66" charset="0"/>
              </a:rPr>
              <a:t>Використання сучасних </a:t>
            </a:r>
          </a:p>
          <a:p>
            <a:pPr algn="ctr">
              <a:lnSpc>
                <a:spcPts val="2442"/>
              </a:lnSpc>
            </a:pPr>
            <a:r>
              <a:rPr lang="uk-UA" sz="2000" b="1" dirty="0" err="1">
                <a:latin typeface="Comic Sans MS" pitchFamily="66" charset="0"/>
              </a:rPr>
              <a:t>методик</a:t>
            </a:r>
            <a:r>
              <a:rPr lang="uk-UA" sz="2000" b="1" dirty="0">
                <a:latin typeface="Comic Sans MS" pitchFamily="66" charset="0"/>
              </a:rPr>
              <a:t> навчання</a:t>
            </a:r>
            <a:endParaRPr lang="en-US" sz="2000" b="1" dirty="0">
              <a:latin typeface="Comic Sans MS" pitchFamily="66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996060" y="5692155"/>
            <a:ext cx="3932655" cy="243539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/>
        </p:spPr>
        <p:txBody>
          <a:bodyPr wrap="square" rtlCol="0" anchor="t"/>
          <a:lstStyle/>
          <a:p>
            <a:pPr marL="0" indent="0" algn="ctr">
              <a:lnSpc>
                <a:spcPts val="2344"/>
              </a:lnSpc>
              <a:buNone/>
            </a:pPr>
            <a:r>
              <a:rPr lang="en-US" dirty="0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Педагоги ліцею активно впроваджують принципи Нової української школи, удосконалюючи свої навички та застосовуючи інноваційні методики навчання. Це сприяє підвищенню якості освіти.</a:t>
            </a:r>
            <a:endParaRPr lang="en-US" dirty="0">
              <a:latin typeface="Comic Sans MS" pitchFamily="66" charset="0"/>
            </a:endParaRPr>
          </a:p>
        </p:txBody>
      </p:sp>
      <p:sp>
        <p:nvSpPr>
          <p:cNvPr id="10" name="Text 5"/>
          <p:cNvSpPr/>
          <p:nvPr/>
        </p:nvSpPr>
        <p:spPr>
          <a:xfrm>
            <a:off x="5487513" y="5416988"/>
            <a:ext cx="4035207" cy="260963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/>
        </p:spPr>
        <p:txBody>
          <a:bodyPr wrap="square" rtlCol="0" anchor="t"/>
          <a:lstStyle/>
          <a:p>
            <a:pPr marL="0" indent="0" algn="l">
              <a:lnSpc>
                <a:spcPts val="2344"/>
              </a:lnSpc>
              <a:buNone/>
            </a:pPr>
            <a:endParaRPr lang="uk-UA" dirty="0">
              <a:solidFill>
                <a:srgbClr val="404155"/>
              </a:solidFill>
              <a:latin typeface="Comic Sans MS" pitchFamily="66" charset="0"/>
              <a:ea typeface="Nobile" pitchFamily="34" charset="-122"/>
              <a:cs typeface="Nobile" pitchFamily="34" charset="-120"/>
            </a:endParaRPr>
          </a:p>
          <a:p>
            <a:pPr marL="0" indent="0" algn="ctr">
              <a:lnSpc>
                <a:spcPts val="2344"/>
              </a:lnSpc>
              <a:buNone/>
            </a:pPr>
            <a:r>
              <a:rPr lang="uk-UA" dirty="0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У</a:t>
            </a:r>
            <a:r>
              <a:rPr lang="en-US" dirty="0" err="1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чителі</a:t>
            </a:r>
            <a:r>
              <a:rPr lang="en-US" dirty="0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 виявляють творчість та ініціативу, </a:t>
            </a:r>
            <a:r>
              <a:rPr lang="en-US" dirty="0" err="1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розробляю</a:t>
            </a:r>
            <a:r>
              <a:rPr lang="uk-UA" dirty="0" err="1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ть</a:t>
            </a:r>
            <a:r>
              <a:rPr lang="en-US" dirty="0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 </a:t>
            </a:r>
            <a:r>
              <a:rPr lang="en-US" dirty="0" err="1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авторські</a:t>
            </a:r>
            <a:r>
              <a:rPr lang="uk-UA" dirty="0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 методичні матеріали</a:t>
            </a:r>
            <a:r>
              <a:rPr lang="en-US" dirty="0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, інтегруючи сучасні технології та практики в </a:t>
            </a:r>
            <a:r>
              <a:rPr lang="en-US" dirty="0" err="1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освітній</a:t>
            </a:r>
            <a:r>
              <a:rPr lang="en-US" dirty="0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 </a:t>
            </a:r>
            <a:r>
              <a:rPr lang="en-US" dirty="0" err="1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процес</a:t>
            </a:r>
            <a:r>
              <a:rPr lang="uk-UA" dirty="0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, беруть участь в освітніх конкурсах та міжнародних програмах</a:t>
            </a:r>
            <a:endParaRPr lang="en-US" dirty="0">
              <a:latin typeface="Comic Sans MS" pitchFamily="66" charset="0"/>
            </a:endParaRPr>
          </a:p>
        </p:txBody>
      </p:sp>
      <p:sp>
        <p:nvSpPr>
          <p:cNvPr id="12" name="Text 6"/>
          <p:cNvSpPr/>
          <p:nvPr/>
        </p:nvSpPr>
        <p:spPr>
          <a:xfrm>
            <a:off x="10111796" y="4843077"/>
            <a:ext cx="3940877" cy="56771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 wrap="none" rtlCol="0" anchor="t"/>
          <a:lstStyle/>
          <a:p>
            <a:pPr marL="0" indent="0" algn="ctr">
              <a:lnSpc>
                <a:spcPts val="2442"/>
              </a:lnSpc>
              <a:buNone/>
            </a:pPr>
            <a:r>
              <a:rPr lang="uk-UA" sz="2000" b="1" dirty="0">
                <a:latin typeface="Comic Sans MS" pitchFamily="66" charset="0"/>
              </a:rPr>
              <a:t>Професійний розвиток</a:t>
            </a:r>
            <a:endParaRPr lang="en-US" sz="2000" b="1" dirty="0">
              <a:latin typeface="Comic Sans MS" pitchFamily="66" charset="0"/>
            </a:endParaRPr>
          </a:p>
        </p:txBody>
      </p:sp>
      <p:sp>
        <p:nvSpPr>
          <p:cNvPr id="13" name="Text 7"/>
          <p:cNvSpPr/>
          <p:nvPr/>
        </p:nvSpPr>
        <p:spPr>
          <a:xfrm>
            <a:off x="10150296" y="5485403"/>
            <a:ext cx="3940876" cy="2541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/>
        </p:spPr>
        <p:txBody>
          <a:bodyPr wrap="square" rtlCol="0" anchor="t"/>
          <a:lstStyle/>
          <a:p>
            <a:pPr marL="0" indent="0" algn="ctr">
              <a:lnSpc>
                <a:spcPts val="2344"/>
              </a:lnSpc>
              <a:buNone/>
            </a:pPr>
            <a:endParaRPr lang="uk-UA" dirty="0">
              <a:solidFill>
                <a:srgbClr val="404155"/>
              </a:solidFill>
              <a:latin typeface="Comic Sans MS" pitchFamily="66" charset="0"/>
              <a:ea typeface="Nobile" pitchFamily="34" charset="-122"/>
              <a:cs typeface="Nobile" pitchFamily="34" charset="-120"/>
            </a:endParaRPr>
          </a:p>
          <a:p>
            <a:pPr marL="0" indent="0" algn="ctr">
              <a:lnSpc>
                <a:spcPts val="2344"/>
              </a:lnSpc>
              <a:buNone/>
            </a:pPr>
            <a:r>
              <a:rPr lang="en-US" dirty="0" err="1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Педагогічний</a:t>
            </a:r>
            <a:r>
              <a:rPr lang="en-US" dirty="0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 колектив систематично підвищує кваліфікацію, бере участь у тренінгах, </a:t>
            </a:r>
            <a:r>
              <a:rPr lang="en-US" dirty="0" err="1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семінарах</a:t>
            </a:r>
            <a:r>
              <a:rPr lang="en-US" dirty="0">
                <a:solidFill>
                  <a:srgbClr val="404155"/>
                </a:solidFill>
                <a:latin typeface="Comic Sans MS" pitchFamily="66" charset="0"/>
                <a:ea typeface="Nobile" pitchFamily="34" charset="-122"/>
                <a:cs typeface="Nobile" pitchFamily="34" charset="-120"/>
              </a:rPr>
              <a:t> та інших формах методичної роботи, що забезпечує їхній професійний розвиток.</a:t>
            </a:r>
            <a:endParaRPr lang="en-US" dirty="0">
              <a:latin typeface="Comic Sans MS" pitchFamily="66" charset="0"/>
            </a:endParaRPr>
          </a:p>
        </p:txBody>
      </p:sp>
      <p:sp>
        <p:nvSpPr>
          <p:cNvPr id="16" name="Прямокутник 15">
            <a:extLst>
              <a:ext uri="{FF2B5EF4-FFF2-40B4-BE49-F238E27FC236}">
                <a16:creationId xmlns:a16="http://schemas.microsoft.com/office/drawing/2014/main" id="{E98E6467-E9AE-4AC3-89C5-ABE1143236B3}"/>
              </a:ext>
            </a:extLst>
          </p:cNvPr>
          <p:cNvSpPr/>
          <p:nvPr/>
        </p:nvSpPr>
        <p:spPr>
          <a:xfrm>
            <a:off x="5487513" y="4942268"/>
            <a:ext cx="4035207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2000" b="1" dirty="0">
                <a:latin typeface="Comic Sans MS" panose="030F0702030302020204" pitchFamily="66" charset="0"/>
              </a:rPr>
              <a:t>Творчість та ініціатива </a:t>
            </a: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8E6A7628-CC67-4882-B576-5FCB81A5FE8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633"/>
          <a:stretch/>
        </p:blipFill>
        <p:spPr>
          <a:xfrm>
            <a:off x="10111796" y="1821563"/>
            <a:ext cx="3687980" cy="3001121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B4068948-B021-4A38-A8D2-8193A524A5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1591" y="1821563"/>
            <a:ext cx="4060288" cy="2956816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A4FA185F-4413-4099-8550-05AA2902A47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106" t="7777" r="14345" b="21811"/>
          <a:stretch/>
        </p:blipFill>
        <p:spPr>
          <a:xfrm>
            <a:off x="1072551" y="1477214"/>
            <a:ext cx="3915290" cy="330116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300900" y="-90757"/>
            <a:ext cx="10605754" cy="1223561"/>
          </a:xfrm>
          <a:prstGeom prst="rect">
            <a:avLst/>
          </a:prstGeom>
          <a:solidFill>
            <a:srgbClr val="F9F9FF">
              <a:alpha val="75000"/>
            </a:srgbClr>
          </a:solidFill>
          <a:ln/>
        </p:spPr>
      </p:sp>
      <p:sp>
        <p:nvSpPr>
          <p:cNvPr id="4" name="Text 1"/>
          <p:cNvSpPr/>
          <p:nvPr/>
        </p:nvSpPr>
        <p:spPr>
          <a:xfrm>
            <a:off x="851338" y="615158"/>
            <a:ext cx="12927724" cy="138874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/>
        </p:spPr>
        <p:txBody>
          <a:bodyPr wrap="square" rtlCol="0" anchor="t"/>
          <a:lstStyle/>
          <a:p>
            <a:pPr marL="0" indent="0" algn="ctr">
              <a:lnSpc>
                <a:spcPts val="5468"/>
              </a:lnSpc>
              <a:buNone/>
            </a:pPr>
            <a:r>
              <a:rPr lang="en-US" sz="4400" dirty="0">
                <a:solidFill>
                  <a:srgbClr val="1B1B27"/>
                </a:solidFill>
                <a:latin typeface="Comic Sans MS" pitchFamily="66" charset="0"/>
                <a:ea typeface="Corben" pitchFamily="34" charset="-122"/>
                <a:cs typeface="Corben" pitchFamily="34" charset="-120"/>
              </a:rPr>
              <a:t>Основні напрями </a:t>
            </a:r>
            <a:r>
              <a:rPr lang="en-US" sz="4400" dirty="0" err="1">
                <a:solidFill>
                  <a:srgbClr val="1B1B27"/>
                </a:solidFill>
                <a:latin typeface="Comic Sans MS" pitchFamily="66" charset="0"/>
                <a:ea typeface="Corben" pitchFamily="34" charset="-122"/>
                <a:cs typeface="Corben" pitchFamily="34" charset="-120"/>
              </a:rPr>
              <a:t>методичної</a:t>
            </a:r>
            <a:r>
              <a:rPr lang="en-US" sz="4400" dirty="0">
                <a:solidFill>
                  <a:srgbClr val="1B1B27"/>
                </a:solidFill>
                <a:latin typeface="Comic Sans MS" pitchFamily="66" charset="0"/>
                <a:ea typeface="Corben" pitchFamily="34" charset="-122"/>
                <a:cs typeface="Corben" pitchFamily="34" charset="-120"/>
              </a:rPr>
              <a:t> </a:t>
            </a:r>
            <a:r>
              <a:rPr lang="en-US" sz="4400" dirty="0" err="1">
                <a:solidFill>
                  <a:srgbClr val="1B1B27"/>
                </a:solidFill>
                <a:latin typeface="Comic Sans MS" pitchFamily="66" charset="0"/>
                <a:ea typeface="Corben" pitchFamily="34" charset="-122"/>
                <a:cs typeface="Corben" pitchFamily="34" charset="-120"/>
              </a:rPr>
              <a:t>роботи</a:t>
            </a:r>
            <a:r>
              <a:rPr lang="uk-UA" sz="4400" dirty="0">
                <a:solidFill>
                  <a:srgbClr val="1B1B27"/>
                </a:solidFill>
                <a:latin typeface="Comic Sans MS" pitchFamily="66" charset="0"/>
                <a:ea typeface="Corben" pitchFamily="34" charset="-122"/>
                <a:cs typeface="Corben" pitchFamily="34" charset="-120"/>
              </a:rPr>
              <a:t>  у 2025/2026 навчальному році</a:t>
            </a:r>
            <a:endParaRPr lang="en-US" sz="4400" dirty="0">
              <a:latin typeface="Comic Sans MS" pitchFamily="66" charset="0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4393" y="2576935"/>
            <a:ext cx="555427" cy="555427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87799" y="3193291"/>
            <a:ext cx="3100388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404155"/>
                </a:solidFill>
                <a:latin typeface="Comic Sans MS" pitchFamily="66" charset="0"/>
                <a:ea typeface="Corben" pitchFamily="34" charset="-122"/>
                <a:cs typeface="Corben" pitchFamily="34" charset="-120"/>
              </a:rPr>
              <a:t>Професійний розвиток</a:t>
            </a:r>
            <a:endParaRPr lang="en-US" sz="2187" b="1" dirty="0">
              <a:latin typeface="Comic Sans MS" pitchFamily="66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504936" y="3925123"/>
            <a:ext cx="3295888" cy="23301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 wrap="square" rtlCol="0" anchor="t"/>
          <a:lstStyle/>
          <a:p>
            <a:pPr algn="ctr">
              <a:lnSpc>
                <a:spcPts val="2624"/>
              </a:lnSpc>
            </a:pPr>
            <a:r>
              <a:rPr lang="uk-UA" sz="2000" dirty="0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Забезпечення неперервного професійного зростання педагогів через сучасні форми підвищення кваліфікації, тренінги, </a:t>
            </a:r>
            <a:r>
              <a:rPr lang="uk-UA" sz="2000" dirty="0" err="1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вебінари</a:t>
            </a:r>
            <a:r>
              <a:rPr lang="uk-UA" sz="2000" dirty="0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, майстер-класи</a:t>
            </a:r>
            <a:endParaRPr lang="uk-UA" sz="2000" dirty="0">
              <a:latin typeface="Comic Sans MS" panose="030F0702030302020204" pitchFamily="66" charset="0"/>
            </a:endParaRPr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1192" y="2447641"/>
            <a:ext cx="555427" cy="555427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4278451" y="3197398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404155"/>
                </a:solidFill>
                <a:latin typeface="Comic Sans MS" pitchFamily="66" charset="0"/>
                <a:ea typeface="Corben" pitchFamily="34" charset="-122"/>
                <a:cs typeface="Corben" pitchFamily="34" charset="-120"/>
              </a:rPr>
              <a:t>Інновації в освіті</a:t>
            </a:r>
            <a:endParaRPr lang="en-US" sz="2187" b="1" dirty="0">
              <a:latin typeface="Comic Sans MS" pitchFamily="66" charset="0"/>
            </a:endParaRPr>
          </a:p>
        </p:txBody>
      </p:sp>
      <p:sp>
        <p:nvSpPr>
          <p:cNvPr id="10" name="Text 5"/>
          <p:cNvSpPr/>
          <p:nvPr/>
        </p:nvSpPr>
        <p:spPr>
          <a:xfrm>
            <a:off x="4153997" y="3972146"/>
            <a:ext cx="3161203" cy="22831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 wrap="square" rtlCol="0" anchor="t"/>
          <a:lstStyle/>
          <a:p>
            <a:pPr marL="0" indent="0" algn="ctr">
              <a:lnSpc>
                <a:spcPts val="2624"/>
              </a:lnSpc>
              <a:buNone/>
            </a:pPr>
            <a:r>
              <a:rPr lang="en-US" sz="2000" dirty="0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Впровадження ефективних освітніх технологій, методів і прийомів навчання, спрямованих на формування ключових компетентностей учнів</a:t>
            </a:r>
            <a:r>
              <a:rPr lang="en-US" dirty="0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.</a:t>
            </a:r>
            <a:endParaRPr lang="en-US" dirty="0">
              <a:latin typeface="Comic Sans MS" panose="030F0702030302020204" pitchFamily="66" charset="0"/>
            </a:endParaRPr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9197" y="2508161"/>
            <a:ext cx="555427" cy="555427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1334393" y="3299906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404155"/>
                </a:solidFill>
                <a:latin typeface="Comic Sans MS" pitchFamily="66" charset="0"/>
                <a:ea typeface="Corben" pitchFamily="34" charset="-122"/>
                <a:cs typeface="Corben" pitchFamily="34" charset="-120"/>
              </a:rPr>
              <a:t>Командна робота</a:t>
            </a:r>
            <a:endParaRPr lang="en-US" sz="2187" b="1" dirty="0">
              <a:latin typeface="Comic Sans MS" pitchFamily="66" charset="0"/>
            </a:endParaRPr>
          </a:p>
        </p:txBody>
      </p:sp>
      <p:sp>
        <p:nvSpPr>
          <p:cNvPr id="13" name="Text 7"/>
          <p:cNvSpPr/>
          <p:nvPr/>
        </p:nvSpPr>
        <p:spPr>
          <a:xfrm>
            <a:off x="11075134" y="4045432"/>
            <a:ext cx="3296007" cy="224676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 wrap="square" rtlCol="0" anchor="t"/>
          <a:lstStyle/>
          <a:p>
            <a:pPr marL="0" indent="0" algn="ctr">
              <a:lnSpc>
                <a:spcPts val="2624"/>
              </a:lnSpc>
              <a:buNone/>
            </a:pPr>
            <a:r>
              <a:rPr lang="en-US" sz="2000" dirty="0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Активізація </a:t>
            </a:r>
            <a:r>
              <a:rPr lang="en-US" sz="2000" dirty="0" err="1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діяльності</a:t>
            </a:r>
            <a:r>
              <a:rPr lang="en-US" sz="2000" dirty="0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 </a:t>
            </a:r>
            <a:r>
              <a:rPr lang="uk-UA" sz="2000" dirty="0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професійних спільнот </a:t>
            </a:r>
            <a:r>
              <a:rPr lang="en-US" sz="2000" dirty="0" err="1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та</a:t>
            </a:r>
            <a:r>
              <a:rPr lang="en-US" sz="2000" dirty="0">
                <a:solidFill>
                  <a:srgbClr val="404155"/>
                </a:solidFill>
                <a:latin typeface="Comic Sans MS" panose="030F0702030302020204" pitchFamily="66" charset="0"/>
                <a:ea typeface="Nobile" pitchFamily="34" charset="-122"/>
                <a:cs typeface="Nobile" pitchFamily="34" charset="-120"/>
              </a:rPr>
              <a:t> творчих груп педагогів для обміну досвідом та вирішення актуальних проблем.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14" name="Прямокутник 13"/>
          <p:cNvSpPr/>
          <p:nvPr/>
        </p:nvSpPr>
        <p:spPr>
          <a:xfrm>
            <a:off x="7686997" y="3285751"/>
            <a:ext cx="329064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200" b="1" dirty="0">
                <a:solidFill>
                  <a:schemeClr val="bg2">
                    <a:lumMod val="25000"/>
                  </a:schemeClr>
                </a:solidFill>
                <a:latin typeface="Comic Sans MS" panose="030F0702030302020204" pitchFamily="66" charset="0"/>
              </a:rPr>
              <a:t>Участь у </a:t>
            </a:r>
            <a:r>
              <a:rPr lang="uk-UA" sz="2200" b="1" dirty="0" err="1">
                <a:solidFill>
                  <a:schemeClr val="bg2">
                    <a:lumMod val="25000"/>
                  </a:schemeClr>
                </a:solidFill>
                <a:latin typeface="Comic Sans MS" panose="030F0702030302020204" pitchFamily="66" charset="0"/>
              </a:rPr>
              <a:t>проєктах</a:t>
            </a:r>
            <a:endParaRPr lang="uk-UA" sz="2200" b="1" dirty="0">
              <a:solidFill>
                <a:schemeClr val="bg2">
                  <a:lumMod val="2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5" name="Прямокутник 14"/>
          <p:cNvSpPr/>
          <p:nvPr/>
        </p:nvSpPr>
        <p:spPr>
          <a:xfrm>
            <a:off x="7461924" y="4045432"/>
            <a:ext cx="3515717" cy="224676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2000" dirty="0">
                <a:solidFill>
                  <a:schemeClr val="tx2">
                    <a:lumMod val="75000"/>
                  </a:schemeClr>
                </a:solidFill>
                <a:latin typeface="Comic Sans MS" panose="030F0702030302020204" pitchFamily="66" charset="0"/>
              </a:rPr>
              <a:t>Активна участь у Міжнародних,</a:t>
            </a:r>
          </a:p>
          <a:p>
            <a:pPr algn="ctr"/>
            <a:r>
              <a:rPr lang="uk-UA" sz="2000" dirty="0">
                <a:solidFill>
                  <a:schemeClr val="tx2">
                    <a:lumMod val="75000"/>
                  </a:schemeClr>
                </a:solidFill>
                <a:latin typeface="Comic Sans MS" panose="030F0702030302020204" pitchFamily="66" charset="0"/>
              </a:rPr>
              <a:t>Всеукраїнських  та міських  освітніх </a:t>
            </a:r>
            <a:r>
              <a:rPr lang="uk-UA" sz="2000" dirty="0" err="1">
                <a:solidFill>
                  <a:schemeClr val="tx2">
                    <a:lumMod val="75000"/>
                  </a:schemeClr>
                </a:solidFill>
                <a:latin typeface="Comic Sans MS" panose="030F0702030302020204" pitchFamily="66" charset="0"/>
              </a:rPr>
              <a:t>проєктах</a:t>
            </a:r>
            <a:r>
              <a:rPr lang="uk-UA" sz="2000" dirty="0">
                <a:solidFill>
                  <a:schemeClr val="tx2">
                    <a:lumMod val="75000"/>
                  </a:schemeClr>
                </a:solidFill>
                <a:latin typeface="Comic Sans MS" panose="030F0702030302020204" pitchFamily="66" charset="0"/>
              </a:rPr>
              <a:t>.</a:t>
            </a:r>
          </a:p>
          <a:p>
            <a:pPr algn="ctr"/>
            <a:r>
              <a:rPr lang="uk-UA" sz="2000" dirty="0">
                <a:solidFill>
                  <a:schemeClr val="tx2">
                    <a:lumMod val="75000"/>
                  </a:schemeClr>
                </a:solidFill>
                <a:latin typeface="Comic Sans MS" panose="030F0702030302020204" pitchFamily="66" charset="0"/>
              </a:rPr>
              <a:t> Реалізація шкільного</a:t>
            </a:r>
          </a:p>
          <a:p>
            <a:pPr algn="ctr"/>
            <a:r>
              <a:rPr lang="uk-UA" sz="2000" dirty="0" err="1">
                <a:solidFill>
                  <a:schemeClr val="tx2">
                    <a:lumMod val="75000"/>
                  </a:schemeClr>
                </a:solidFill>
                <a:latin typeface="Comic Sans MS" panose="030F0702030302020204" pitchFamily="66" charset="0"/>
              </a:rPr>
              <a:t>проєкту</a:t>
            </a:r>
            <a:r>
              <a:rPr lang="uk-UA" sz="2000" dirty="0">
                <a:solidFill>
                  <a:schemeClr val="tx2">
                    <a:lumMod val="75000"/>
                  </a:schemeClr>
                </a:solidFill>
                <a:latin typeface="Comic Sans MS" panose="030F0702030302020204" pitchFamily="66" charset="0"/>
              </a:rPr>
              <a:t> «Розвиваємо STEM»</a:t>
            </a:r>
          </a:p>
        </p:txBody>
      </p:sp>
      <p:pic>
        <p:nvPicPr>
          <p:cNvPr id="17" name="Рисунок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0019" y="2403617"/>
            <a:ext cx="560881" cy="554784"/>
          </a:xfrm>
          <a:prstGeom prst="rect">
            <a:avLst/>
          </a:prstGeom>
        </p:spPr>
      </p:pic>
      <p:sp>
        <p:nvSpPr>
          <p:cNvPr id="2" name="Прямокутник 1">
            <a:extLst>
              <a:ext uri="{FF2B5EF4-FFF2-40B4-BE49-F238E27FC236}">
                <a16:creationId xmlns:a16="http://schemas.microsoft.com/office/drawing/2014/main" id="{6113016F-B239-4230-A8D6-440876279D44}"/>
              </a:ext>
            </a:extLst>
          </p:cNvPr>
          <p:cNvSpPr/>
          <p:nvPr/>
        </p:nvSpPr>
        <p:spPr>
          <a:xfrm>
            <a:off x="487799" y="6616389"/>
            <a:ext cx="13883342" cy="120032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dirty="0">
                <a:latin typeface="Comic Sans MS" panose="030F0702030302020204" pitchFamily="66" charset="0"/>
              </a:rPr>
              <a:t>У 2025/2026 </a:t>
            </a:r>
            <a:r>
              <a:rPr lang="uk-UA" dirty="0" err="1">
                <a:latin typeface="Comic Sans MS" panose="030F0702030302020204" pitchFamily="66" charset="0"/>
              </a:rPr>
              <a:t>н.р</a:t>
            </a:r>
            <a:r>
              <a:rPr lang="uk-UA" dirty="0">
                <a:latin typeface="Comic Sans MS" panose="030F0702030302020204" pitchFamily="66" charset="0"/>
              </a:rPr>
              <a:t>. у рамках  роботи (4-й рік) над методичною проблемою закладу «Реалізація </a:t>
            </a:r>
            <a:r>
              <a:rPr lang="uk-UA" dirty="0" err="1">
                <a:latin typeface="Comic Sans MS" panose="030F0702030302020204" pitchFamily="66" charset="0"/>
              </a:rPr>
              <a:t>компетентнісного</a:t>
            </a:r>
            <a:r>
              <a:rPr lang="uk-UA" dirty="0">
                <a:latin typeface="Comic Sans MS" panose="030F0702030302020204" pitchFamily="66" charset="0"/>
              </a:rPr>
              <a:t> та особистісно-орієнтованого підходів до забезпечення якісної освіти в ліцеї через підвищення професійної майстерності педагогів в умовах творення НУШ» продовжено діяльність 5 професійних спільнот та методичної ради. Організовано педагогічну інтернатуру. Проведено 12 засідань педагогічних рад, зокрема, у форматі краєзнавчих </a:t>
            </a:r>
            <a:r>
              <a:rPr lang="uk-UA" dirty="0" err="1">
                <a:latin typeface="Comic Sans MS" panose="030F0702030302020204" pitchFamily="66" charset="0"/>
              </a:rPr>
              <a:t>івентів</a:t>
            </a:r>
            <a:r>
              <a:rPr lang="uk-UA" dirty="0">
                <a:latin typeface="Comic Sans MS" panose="030F0702030302020204" pitchFamily="66" charset="0"/>
              </a:rPr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/>
          <a:srcRect l="37921"/>
          <a:stretch/>
        </p:blipFill>
        <p:spPr>
          <a:xfrm>
            <a:off x="262644" y="564376"/>
            <a:ext cx="5448043" cy="6423020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7721" y="564375"/>
            <a:ext cx="8384876" cy="6448899"/>
          </a:xfrm>
          <a:prstGeom prst="rect">
            <a:avLst/>
          </a:prstGeom>
        </p:spPr>
      </p:pic>
      <p:sp>
        <p:nvSpPr>
          <p:cNvPr id="5" name="Прямокутник 4"/>
          <p:cNvSpPr/>
          <p:nvPr/>
        </p:nvSpPr>
        <p:spPr>
          <a:xfrm>
            <a:off x="262644" y="7250482"/>
            <a:ext cx="1403995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ru-RU" sz="2400" dirty="0"/>
              <a:t> </a:t>
            </a:r>
            <a:r>
              <a:rPr lang="ru-RU" sz="2400" dirty="0" err="1">
                <a:latin typeface="Comic Sans MS" panose="030F0702030302020204" pitchFamily="66" charset="0"/>
              </a:rPr>
              <a:t>Ігор</a:t>
            </a:r>
            <a:r>
              <a:rPr lang="ru-RU" sz="2400" dirty="0">
                <a:latin typeface="Comic Sans MS" panose="030F0702030302020204" pitchFamily="66" charset="0"/>
              </a:rPr>
              <a:t> </a:t>
            </a:r>
            <a:r>
              <a:rPr lang="ru-RU" sz="2400" dirty="0" err="1">
                <a:latin typeface="Comic Sans MS" panose="030F0702030302020204" pitchFamily="66" charset="0"/>
              </a:rPr>
              <a:t>Дусан</a:t>
            </a:r>
            <a:r>
              <a:rPr lang="ru-RU" sz="2400" dirty="0">
                <a:latin typeface="Comic Sans MS" panose="030F0702030302020204" pitchFamily="66" charset="0"/>
              </a:rPr>
              <a:t>  – педагог-</a:t>
            </a:r>
            <a:r>
              <a:rPr lang="ru-RU" sz="2400" dirty="0" err="1">
                <a:latin typeface="Comic Sans MS" panose="030F0702030302020204" pitchFamily="66" charset="0"/>
              </a:rPr>
              <a:t>організатор</a:t>
            </a:r>
            <a:r>
              <a:rPr lang="ru-RU" sz="2400" dirty="0">
                <a:latin typeface="Comic Sans MS" panose="030F0702030302020204" pitchFamily="66" charset="0"/>
              </a:rPr>
              <a:t> </a:t>
            </a:r>
            <a:r>
              <a:rPr lang="ru-RU" sz="2400" dirty="0" err="1">
                <a:latin typeface="Comic Sans MS" panose="030F0702030302020204" pitchFamily="66" charset="0"/>
              </a:rPr>
              <a:t>ліцею</a:t>
            </a:r>
            <a:r>
              <a:rPr lang="ru-RU" sz="2400" dirty="0">
                <a:latin typeface="Comic Sans MS" panose="030F0702030302020204" pitchFamily="66" charset="0"/>
              </a:rPr>
              <a:t> - </a:t>
            </a:r>
            <a:r>
              <a:rPr lang="ru-RU" sz="2400" dirty="0" err="1">
                <a:latin typeface="Comic Sans MS" panose="030F0702030302020204" pitchFamily="66" charset="0"/>
              </a:rPr>
              <a:t>переможець</a:t>
            </a:r>
            <a:r>
              <a:rPr lang="ru-RU" sz="2400" dirty="0">
                <a:latin typeface="Comic Sans MS" panose="030F0702030302020204" pitchFamily="66" charset="0"/>
              </a:rPr>
              <a:t> «</a:t>
            </a:r>
            <a:r>
              <a:rPr lang="ru-RU" sz="2400" dirty="0" err="1">
                <a:latin typeface="Comic Sans MS" panose="030F0702030302020204" pitchFamily="66" charset="0"/>
              </a:rPr>
              <a:t>Освітньої</a:t>
            </a:r>
            <a:r>
              <a:rPr lang="ru-RU" sz="2400" dirty="0">
                <a:latin typeface="Comic Sans MS" panose="030F0702030302020204" pitchFamily="66" charset="0"/>
              </a:rPr>
              <a:t> </a:t>
            </a:r>
            <a:r>
              <a:rPr lang="ru-RU" sz="2400" dirty="0" err="1">
                <a:latin typeface="Comic Sans MS" panose="030F0702030302020204" pitchFamily="66" charset="0"/>
              </a:rPr>
              <a:t>премії</a:t>
            </a:r>
            <a:r>
              <a:rPr lang="ru-RU" sz="2400" dirty="0">
                <a:latin typeface="Comic Sans MS" panose="030F0702030302020204" pitchFamily="66" charset="0"/>
              </a:rPr>
              <a:t> м. Львова»</a:t>
            </a:r>
            <a:endParaRPr lang="uk-UA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039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5E9128B-62B0-420B-83DD-E52F72983C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0"/>
            <a:ext cx="8458200" cy="8229600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008315B-BBB9-4A76-A0B4-FAB9D0EC3A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6172200" cy="7658100"/>
          </a:xfrm>
          <a:prstGeom prst="rect">
            <a:avLst/>
          </a:prstGeom>
        </p:spPr>
      </p:pic>
      <p:sp>
        <p:nvSpPr>
          <p:cNvPr id="5" name="Прямокутник 4">
            <a:extLst>
              <a:ext uri="{FF2B5EF4-FFF2-40B4-BE49-F238E27FC236}">
                <a16:creationId xmlns:a16="http://schemas.microsoft.com/office/drawing/2014/main" id="{37CFD09B-16A4-4EAA-8519-E33174FFA0DF}"/>
              </a:ext>
            </a:extLst>
          </p:cNvPr>
          <p:cNvSpPr/>
          <p:nvPr/>
        </p:nvSpPr>
        <p:spPr>
          <a:xfrm>
            <a:off x="0" y="7583268"/>
            <a:ext cx="14630399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3600" dirty="0">
                <a:latin typeface="Comic Sans MS" panose="030F0702030302020204" pitchFamily="66" charset="0"/>
              </a:rPr>
              <a:t>Переможці Програми «Педагоги, що надихають»</a:t>
            </a:r>
          </a:p>
        </p:txBody>
      </p:sp>
    </p:spTree>
    <p:extLst>
      <p:ext uri="{BB962C8B-B14F-4D97-AF65-F5344CB8AC3E}">
        <p14:creationId xmlns:p14="http://schemas.microsoft.com/office/powerpoint/2010/main" val="21131477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38835B04-AB2A-4529-B4FE-1599A852A3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648" y="7479727"/>
            <a:ext cx="14217104" cy="749873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5B66672-5E56-4E1B-9AF0-FA1840F77C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585" t="20637" r="22021" b="15734"/>
          <a:stretch/>
        </p:blipFill>
        <p:spPr>
          <a:xfrm>
            <a:off x="-78481" y="0"/>
            <a:ext cx="9247026" cy="7479727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23433ED8-6E69-4775-93E1-24D2DCFB06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2298" y="3641874"/>
            <a:ext cx="5212532" cy="3743268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0398AF5-F498-4E51-8167-026F8D4C51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68545" y="182362"/>
            <a:ext cx="5255207" cy="3364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569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41" y="3846796"/>
            <a:ext cx="5077026" cy="3455201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805" y="71711"/>
            <a:ext cx="4802969" cy="3863712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35467" y="595413"/>
            <a:ext cx="5020971" cy="3610001"/>
          </a:xfrm>
          <a:prstGeom prst="rect">
            <a:avLst/>
          </a:prstGeom>
        </p:spPr>
      </p:pic>
      <p:sp>
        <p:nvSpPr>
          <p:cNvPr id="2" name="Прямокутник 1"/>
          <p:cNvSpPr/>
          <p:nvPr/>
        </p:nvSpPr>
        <p:spPr>
          <a:xfrm>
            <a:off x="155575" y="7306270"/>
            <a:ext cx="14354818" cy="923330"/>
          </a:xfrm>
          <a:prstGeom prst="rect">
            <a:avLst/>
          </a:prstGeom>
          <a:solidFill>
            <a:schemeClr val="accent2">
              <a:lumMod val="60000"/>
              <a:lumOff val="40000"/>
              <a:alpha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dirty="0">
                <a:latin typeface="Comic Sans MS" panose="030F0702030302020204" pitchFamily="66" charset="0"/>
              </a:rPr>
              <a:t>Майстер-класи, інтерактивні локації: «Скарбничка мови», «Галицькі мандри», «</a:t>
            </a:r>
            <a:r>
              <a:rPr lang="uk-UA" dirty="0" err="1">
                <a:latin typeface="Comic Sans MS" panose="030F0702030302020204" pitchFamily="66" charset="0"/>
              </a:rPr>
              <a:t>Євротур</a:t>
            </a:r>
            <a:r>
              <a:rPr lang="uk-UA" dirty="0">
                <a:latin typeface="Comic Sans MS" panose="030F0702030302020204" pitchFamily="66" charset="0"/>
              </a:rPr>
              <a:t>», «Квітковий </a:t>
            </a:r>
            <a:r>
              <a:rPr lang="uk-UA" dirty="0" err="1">
                <a:latin typeface="Comic Sans MS" panose="030F0702030302020204" pitchFamily="66" charset="0"/>
              </a:rPr>
              <a:t>релакс</a:t>
            </a:r>
            <a:r>
              <a:rPr lang="uk-UA" dirty="0">
                <a:latin typeface="Comic Sans MS" panose="030F0702030302020204" pitchFamily="66" charset="0"/>
              </a:rPr>
              <a:t>», «Еко-</a:t>
            </a:r>
            <a:r>
              <a:rPr lang="en-US" dirty="0">
                <a:latin typeface="Comic Sans MS" panose="030F0702030302020204" pitchFamily="66" charset="0"/>
              </a:rPr>
              <a:t>STEM», «</a:t>
            </a:r>
            <a:r>
              <a:rPr lang="uk-UA" dirty="0">
                <a:latin typeface="Comic Sans MS" panose="030F0702030302020204" pitchFamily="66" charset="0"/>
              </a:rPr>
              <a:t>Шлях до гармонії»; командні активності та відкритий діалог допомогли не лише розпочати рік у творчій атмосфері, </a:t>
            </a:r>
          </a:p>
          <a:p>
            <a:pPr algn="ctr"/>
            <a:r>
              <a:rPr lang="uk-UA" dirty="0">
                <a:latin typeface="Comic Sans MS" panose="030F0702030302020204" pitchFamily="66" charset="0"/>
              </a:rPr>
              <a:t>а й зміцнити нашу команду.</a:t>
            </a:r>
          </a:p>
        </p:txBody>
      </p:sp>
      <p:sp>
        <p:nvSpPr>
          <p:cNvPr id="5" name="AutoShape 2" descr="https://scontent.flwo3-1.fna.fbcdn.net/v/t39.30808-6/541317489_1227300049200332_2896813769378005432_n.jpg?stp=dst-jpg_tt6&amp;cstp=mx960x1280&amp;ctp=s590x590&amp;_nc_cat=103&amp;ccb=1-7&amp;_nc_sid=127cfc&amp;_nc_ohc=qafnXQzGmJYQ7kNvwGfH07S&amp;_nc_oc=Adoof4LKjOgTyY-AIYWl8a1_b1MDLaPxVDnssRZiF_68qz1k2HfSyRMIl0AGFaYgeeU&amp;_nc_zt=23&amp;_nc_ht=scontent.flwo3-1.fna&amp;_nc_gid=sNAtLSIi1UupuJZwCLdiWA&amp;_nc_ss=7b2a8&amp;oh=00_Af93osxg4c-DlQsOm00HIqeR7Xg4TEUsEaj9vxVFI_i1Rw&amp;oe=6A35AB78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39605" y="4220532"/>
            <a:ext cx="4802970" cy="3055502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01939" y="689152"/>
            <a:ext cx="4451529" cy="3472935"/>
          </a:xfrm>
          <a:prstGeom prst="rect">
            <a:avLst/>
          </a:prstGeom>
        </p:spPr>
      </p:pic>
      <p:sp>
        <p:nvSpPr>
          <p:cNvPr id="3" name="Прямокутник 2"/>
          <p:cNvSpPr/>
          <p:nvPr/>
        </p:nvSpPr>
        <p:spPr>
          <a:xfrm>
            <a:off x="4406857" y="184160"/>
            <a:ext cx="10342896" cy="461665"/>
          </a:xfrm>
          <a:prstGeom prst="rect">
            <a:avLst/>
          </a:prstGeom>
          <a:solidFill>
            <a:schemeClr val="accent2">
              <a:lumMod val="60000"/>
              <a:lumOff val="40000"/>
              <a:alpha val="38000"/>
            </a:schemeClr>
          </a:solidFill>
        </p:spPr>
        <p:txBody>
          <a:bodyPr wrap="none">
            <a:spAutoFit/>
          </a:bodyPr>
          <a:lstStyle/>
          <a:p>
            <a:r>
              <a:rPr lang="ru-RU" sz="2400" b="1" dirty="0">
                <a:latin typeface="Comic Sans MS" panose="030F0702030302020204" pitchFamily="66" charset="0"/>
              </a:rPr>
              <a:t>Старт нового 2025 /2026 </a:t>
            </a:r>
            <a:r>
              <a:rPr lang="ru-RU" sz="2400" b="1" dirty="0" err="1">
                <a:latin typeface="Comic Sans MS" panose="030F0702030302020204" pitchFamily="66" charset="0"/>
              </a:rPr>
              <a:t>навчального</a:t>
            </a:r>
            <a:r>
              <a:rPr lang="ru-RU" sz="2400" b="1" dirty="0">
                <a:latin typeface="Comic Sans MS" panose="030F0702030302020204" pitchFamily="66" charset="0"/>
              </a:rPr>
              <a:t> року в </a:t>
            </a:r>
            <a:r>
              <a:rPr lang="ru-RU" sz="2400" b="1" dirty="0" err="1">
                <a:latin typeface="Comic Sans MS" panose="030F0702030302020204" pitchFamily="66" charset="0"/>
              </a:rPr>
              <a:t>Ліцеї</a:t>
            </a:r>
            <a:r>
              <a:rPr lang="ru-RU" sz="2400" b="1" dirty="0">
                <a:latin typeface="Comic Sans MS" panose="030F0702030302020204" pitchFamily="66" charset="0"/>
              </a:rPr>
              <a:t> «</a:t>
            </a:r>
            <a:r>
              <a:rPr lang="ru-RU" sz="2400" b="1" dirty="0" err="1">
                <a:latin typeface="Comic Sans MS" panose="030F0702030302020204" pitchFamily="66" charset="0"/>
              </a:rPr>
              <a:t>Галицький</a:t>
            </a:r>
            <a:r>
              <a:rPr lang="ru-RU" sz="2400" b="1" dirty="0">
                <a:latin typeface="Comic Sans MS" panose="030F0702030302020204" pitchFamily="66" charset="0"/>
              </a:rPr>
              <a:t>» </a:t>
            </a:r>
            <a:endParaRPr lang="uk-UA" sz="2400" b="1" dirty="0">
              <a:latin typeface="Comic Sans MS" panose="030F0702030302020204" pitchFamily="66" charset="0"/>
            </a:endParaRPr>
          </a:p>
        </p:txBody>
      </p:sp>
      <p:sp>
        <p:nvSpPr>
          <p:cNvPr id="4" name="Прямокутник 3"/>
          <p:cNvSpPr/>
          <p:nvPr/>
        </p:nvSpPr>
        <p:spPr>
          <a:xfrm>
            <a:off x="1828800" y="541325"/>
            <a:ext cx="12104497" cy="400110"/>
          </a:xfrm>
          <a:prstGeom prst="rect">
            <a:avLst/>
          </a:prstGeom>
          <a:solidFill>
            <a:schemeClr val="accent2">
              <a:lumMod val="60000"/>
              <a:lumOff val="40000"/>
              <a:alpha val="52000"/>
            </a:schemeClr>
          </a:solidFill>
        </p:spPr>
        <p:txBody>
          <a:bodyPr wrap="square">
            <a:spAutoFit/>
          </a:bodyPr>
          <a:lstStyle/>
          <a:p>
            <a:r>
              <a:rPr lang="ru-RU" b="1" dirty="0" err="1">
                <a:latin typeface="Comic Sans MS" panose="030F0702030302020204" pitchFamily="66" charset="0"/>
              </a:rPr>
              <a:t>Виїзна</a:t>
            </a:r>
            <a:r>
              <a:rPr lang="ru-RU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педагогічна</a:t>
            </a:r>
            <a:r>
              <a:rPr lang="ru-RU" b="1" dirty="0">
                <a:latin typeface="Comic Sans MS" panose="030F0702030302020204" pitchFamily="66" charset="0"/>
              </a:rPr>
              <a:t> рада у </a:t>
            </a:r>
            <a:r>
              <a:rPr lang="ru-RU" b="1" dirty="0" err="1">
                <a:latin typeface="Comic Sans MS" panose="030F0702030302020204" pitchFamily="66" charset="0"/>
              </a:rPr>
              <a:t>форматі</a:t>
            </a:r>
            <a:r>
              <a:rPr lang="ru-RU" b="1" dirty="0">
                <a:latin typeface="Comic Sans MS" panose="030F0702030302020204" pitchFamily="66" charset="0"/>
              </a:rPr>
              <a:t> </a:t>
            </a:r>
            <a:r>
              <a:rPr lang="ru-RU" b="1" dirty="0" err="1">
                <a:latin typeface="Comic Sans MS" panose="030F0702030302020204" pitchFamily="66" charset="0"/>
              </a:rPr>
              <a:t>краєзнавчого</a:t>
            </a:r>
            <a:r>
              <a:rPr lang="ru-RU" b="1" dirty="0">
                <a:latin typeface="Comic Sans MS" panose="030F0702030302020204" pitchFamily="66" charset="0"/>
              </a:rPr>
              <a:t> </a:t>
            </a:r>
            <a:r>
              <a:rPr lang="ru-RU" b="1" dirty="0" err="1">
                <a:latin typeface="Comic Sans MS" panose="030F0702030302020204" pitchFamily="66" charset="0"/>
              </a:rPr>
              <a:t>івенту</a:t>
            </a:r>
            <a:r>
              <a:rPr lang="ru-RU" b="1" dirty="0">
                <a:latin typeface="Comic Sans MS" panose="030F0702030302020204" pitchFamily="66" charset="0"/>
              </a:rPr>
              <a:t> за маршрутом </a:t>
            </a:r>
            <a:r>
              <a:rPr lang="ru-RU" b="1" dirty="0" err="1">
                <a:latin typeface="Comic Sans MS" panose="030F0702030302020204" pitchFamily="66" charset="0"/>
              </a:rPr>
              <a:t>Львів</a:t>
            </a:r>
            <a:r>
              <a:rPr lang="ru-RU" b="1" dirty="0">
                <a:latin typeface="Comic Sans MS" panose="030F0702030302020204" pitchFamily="66" charset="0"/>
              </a:rPr>
              <a:t> – </a:t>
            </a:r>
            <a:r>
              <a:rPr lang="ru-RU" b="1" dirty="0" err="1">
                <a:latin typeface="Comic Sans MS" panose="030F0702030302020204" pitchFamily="66" charset="0"/>
              </a:rPr>
              <a:t>Тустань</a:t>
            </a:r>
            <a:r>
              <a:rPr lang="ru-RU" b="1" dirty="0">
                <a:latin typeface="Comic Sans MS" panose="030F0702030302020204" pitchFamily="66" charset="0"/>
              </a:rPr>
              <a:t> – </a:t>
            </a:r>
            <a:r>
              <a:rPr lang="ru-RU" b="1" dirty="0" err="1">
                <a:latin typeface="Comic Sans MS" panose="030F0702030302020204" pitchFamily="66" charset="0"/>
              </a:rPr>
              <a:t>Львів</a:t>
            </a:r>
            <a:r>
              <a:rPr lang="ru-RU" b="1" dirty="0">
                <a:latin typeface="Comic Sans MS" panose="030F0702030302020204" pitchFamily="66" charset="0"/>
              </a:rPr>
              <a:t>.</a:t>
            </a:r>
            <a:endParaRPr lang="uk-UA" b="1" dirty="0">
              <a:latin typeface="Comic Sans MS" panose="030F0702030302020204" pitchFamily="66" charset="0"/>
            </a:endParaRP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42575" y="4162088"/>
            <a:ext cx="4567818" cy="3146198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8"/>
          <a:srcRect r="23874"/>
          <a:stretch/>
        </p:blipFill>
        <p:spPr>
          <a:xfrm>
            <a:off x="3697129" y="2664405"/>
            <a:ext cx="1587029" cy="23997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373951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/>
          <a:srcRect t="21184"/>
          <a:stretch/>
        </p:blipFill>
        <p:spPr>
          <a:xfrm>
            <a:off x="9985861" y="147463"/>
            <a:ext cx="4421986" cy="432955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1541" y="51951"/>
            <a:ext cx="4594765" cy="5947317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2823" y="147463"/>
            <a:ext cx="5203440" cy="3720720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3088" y="4114799"/>
            <a:ext cx="5203440" cy="4057577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54355" y="4381502"/>
            <a:ext cx="4694663" cy="3790875"/>
          </a:xfrm>
          <a:prstGeom prst="rect">
            <a:avLst/>
          </a:prstGeom>
        </p:spPr>
      </p:pic>
      <p:sp>
        <p:nvSpPr>
          <p:cNvPr id="7" name="Прямокутник 6"/>
          <p:cNvSpPr/>
          <p:nvPr/>
        </p:nvSpPr>
        <p:spPr>
          <a:xfrm>
            <a:off x="81382" y="7607189"/>
            <a:ext cx="426688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>
                <a:latin typeface="Comic Sans MS" panose="030F0702030302020204" pitchFamily="66" charset="0"/>
              </a:rPr>
              <a:t>.</a:t>
            </a:r>
            <a:endParaRPr lang="uk-UA" sz="1600" dirty="0">
              <a:latin typeface="Comic Sans MS" panose="030F0702030302020204" pitchFamily="66" charset="0"/>
            </a:endParaRPr>
          </a:p>
        </p:txBody>
      </p:sp>
      <p:sp>
        <p:nvSpPr>
          <p:cNvPr id="8" name="Прямокутник 7"/>
          <p:cNvSpPr/>
          <p:nvPr/>
        </p:nvSpPr>
        <p:spPr>
          <a:xfrm>
            <a:off x="122487" y="6076455"/>
            <a:ext cx="4419883" cy="10772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1600" b="1" dirty="0">
                <a:latin typeface="Comic Sans MS" panose="030F0702030302020204" pitchFamily="66" charset="0"/>
              </a:rPr>
              <a:t>У рамках </a:t>
            </a:r>
            <a:r>
              <a:rPr lang="en-US" sz="1600" b="1" dirty="0">
                <a:latin typeface="Comic Sans MS" panose="030F0702030302020204" pitchFamily="66" charset="0"/>
              </a:rPr>
              <a:t>STEM-</a:t>
            </a:r>
            <a:r>
              <a:rPr lang="uk-UA" sz="1600" b="1" dirty="0">
                <a:latin typeface="Comic Sans MS" panose="030F0702030302020204" pitchFamily="66" charset="0"/>
              </a:rPr>
              <a:t>напряму «Символи»</a:t>
            </a:r>
          </a:p>
          <a:p>
            <a:pPr algn="ctr"/>
            <a:r>
              <a:rPr lang="uk-UA" sz="1600" b="1" dirty="0">
                <a:latin typeface="Comic Sans MS" panose="030F0702030302020204" pitchFamily="66" charset="0"/>
              </a:rPr>
              <a:t>краєзнавча мандрівка педагогічного колективу у </a:t>
            </a:r>
            <a:r>
              <a:rPr lang="ru-RU" sz="1600" b="1" dirty="0">
                <a:latin typeface="Comic Sans MS" panose="030F0702030302020204" pitchFamily="66" charset="0"/>
              </a:rPr>
              <a:t>село </a:t>
            </a:r>
            <a:r>
              <a:rPr lang="ru-RU" sz="1600" b="1" dirty="0" err="1">
                <a:latin typeface="Comic Sans MS" panose="030F0702030302020204" pitchFamily="66" charset="0"/>
              </a:rPr>
              <a:t>Старуня</a:t>
            </a:r>
            <a:r>
              <a:rPr lang="ru-RU" sz="1600" b="1" dirty="0">
                <a:latin typeface="Comic Sans MS" panose="030F0702030302020204" pitchFamily="66" charset="0"/>
              </a:rPr>
              <a:t> –</a:t>
            </a:r>
          </a:p>
          <a:p>
            <a:pPr algn="ctr"/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місце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молитви</a:t>
            </a:r>
            <a:r>
              <a:rPr lang="ru-RU" sz="1600" b="1" dirty="0">
                <a:latin typeface="Comic Sans MS" panose="030F0702030302020204" pitchFamily="66" charset="0"/>
              </a:rPr>
              <a:t>, </a:t>
            </a:r>
            <a:r>
              <a:rPr lang="ru-RU" sz="1600" b="1" dirty="0" err="1">
                <a:latin typeface="Comic Sans MS" panose="030F0702030302020204" pitchFamily="66" charset="0"/>
              </a:rPr>
              <a:t>віри</a:t>
            </a:r>
            <a:r>
              <a:rPr lang="ru-RU" sz="1600" b="1" dirty="0">
                <a:latin typeface="Comic Sans MS" panose="030F0702030302020204" pitchFamily="66" charset="0"/>
              </a:rPr>
              <a:t> та </a:t>
            </a:r>
            <a:r>
              <a:rPr lang="ru-RU" sz="1600" b="1" dirty="0" err="1">
                <a:latin typeface="Comic Sans MS" panose="030F0702030302020204" pitchFamily="66" charset="0"/>
              </a:rPr>
              <a:t>Божої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благодаті</a:t>
            </a:r>
            <a:r>
              <a:rPr lang="ru-RU" sz="16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9" name="Прямокутник 8"/>
          <p:cNvSpPr/>
          <p:nvPr/>
        </p:nvSpPr>
        <p:spPr>
          <a:xfrm>
            <a:off x="41769" y="7247526"/>
            <a:ext cx="4598326" cy="83099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ru-RU" sz="1600" b="1" dirty="0">
                <a:latin typeface="Comic Sans MS" panose="030F0702030302020204" pitchFamily="66" charset="0"/>
              </a:rPr>
              <a:t>Музей </a:t>
            </a:r>
            <a:r>
              <a:rPr lang="ru-RU" sz="1600" b="1" dirty="0" err="1">
                <a:latin typeface="Comic Sans MS" panose="030F0702030302020204" pitchFamily="66" charset="0"/>
              </a:rPr>
              <a:t>писанкового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розпису</a:t>
            </a:r>
            <a:r>
              <a:rPr lang="ru-RU" sz="1600" b="1" dirty="0">
                <a:latin typeface="Comic Sans MS" panose="030F0702030302020204" pitchFamily="66" charset="0"/>
              </a:rPr>
              <a:t> – </a:t>
            </a:r>
            <a:r>
              <a:rPr lang="ru-RU" sz="1600" b="1" dirty="0" err="1">
                <a:latin typeface="Comic Sans MS" panose="030F0702030302020204" pitchFamily="66" charset="0"/>
              </a:rPr>
              <a:t>збірка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шедеврів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народних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майстрів</a:t>
            </a:r>
            <a:r>
              <a:rPr lang="ru-RU" sz="1600" b="1" dirty="0">
                <a:latin typeface="Comic Sans MS" panose="030F0702030302020204" pitchFamily="66" charset="0"/>
              </a:rPr>
              <a:t> та духовна сила </a:t>
            </a:r>
            <a:r>
              <a:rPr lang="ru-RU" sz="1600" b="1" dirty="0" err="1">
                <a:latin typeface="Comic Sans MS" panose="030F0702030302020204" pitchFamily="66" charset="0"/>
              </a:rPr>
              <a:t>української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ідентичності</a:t>
            </a:r>
            <a:r>
              <a:rPr lang="ru-RU" sz="1600" b="1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10" name="Прямокутник 9">
            <a:extLst>
              <a:ext uri="{FF2B5EF4-FFF2-40B4-BE49-F238E27FC236}">
                <a16:creationId xmlns:a16="http://schemas.microsoft.com/office/drawing/2014/main" id="{AA5EBEC3-7106-4CB7-B59D-4EC98118064A}"/>
              </a:ext>
            </a:extLst>
          </p:cNvPr>
          <p:cNvSpPr/>
          <p:nvPr/>
        </p:nvSpPr>
        <p:spPr>
          <a:xfrm>
            <a:off x="4542369" y="3796726"/>
            <a:ext cx="5333893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3200" dirty="0">
                <a:latin typeface="Comic Sans MS" panose="030F0702030302020204" pitchFamily="66" charset="0"/>
              </a:rPr>
              <a:t>Краєзнавча педрада</a:t>
            </a:r>
          </a:p>
        </p:txBody>
      </p:sp>
    </p:spTree>
    <p:extLst>
      <p:ext uri="{BB962C8B-B14F-4D97-AF65-F5344CB8AC3E}">
        <p14:creationId xmlns:p14="http://schemas.microsoft.com/office/powerpoint/2010/main" val="3260686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E5996FDA-B957-4673-9D9E-FA11C2ACC0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247" y="4617976"/>
            <a:ext cx="4591050" cy="3401616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5415BA5F-AF13-4706-BBD6-7BF1FEAA6D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4670"/>
          <a:stretch/>
        </p:blipFill>
        <p:spPr>
          <a:xfrm>
            <a:off x="4705350" y="4607718"/>
            <a:ext cx="5562600" cy="3401616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A0CA7813-9B87-4839-91C3-2029FBFF1AF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281"/>
          <a:stretch/>
        </p:blipFill>
        <p:spPr>
          <a:xfrm>
            <a:off x="3771900" y="175992"/>
            <a:ext cx="7048500" cy="4199334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745953C7-8FFB-456C-8624-91F95BFFE5C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4949"/>
          <a:stretch/>
        </p:blipFill>
        <p:spPr>
          <a:xfrm>
            <a:off x="10839450" y="220266"/>
            <a:ext cx="3505200" cy="4199334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DCB28F2F-6ADB-4B31-8AF5-7341DA79900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7405"/>
          <a:stretch/>
        </p:blipFill>
        <p:spPr>
          <a:xfrm>
            <a:off x="100247" y="63413"/>
            <a:ext cx="3695700" cy="4199334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AF9EC18-343F-4447-ADFE-12A44A5788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01252" y="4607718"/>
            <a:ext cx="4514848" cy="3401616"/>
          </a:xfrm>
          <a:prstGeom prst="rect">
            <a:avLst/>
          </a:prstGeom>
        </p:spPr>
      </p:pic>
      <p:sp>
        <p:nvSpPr>
          <p:cNvPr id="9" name="Прямокутник 8">
            <a:extLst>
              <a:ext uri="{FF2B5EF4-FFF2-40B4-BE49-F238E27FC236}">
                <a16:creationId xmlns:a16="http://schemas.microsoft.com/office/drawing/2014/main" id="{508DBF0C-17C4-4D50-8DA8-08AEACEE8410}"/>
              </a:ext>
            </a:extLst>
          </p:cNvPr>
          <p:cNvSpPr/>
          <p:nvPr/>
        </p:nvSpPr>
        <p:spPr>
          <a:xfrm>
            <a:off x="171450" y="3657524"/>
            <a:ext cx="14173200" cy="98488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ru-RU" sz="2000" b="1" dirty="0" err="1">
                <a:latin typeface="Comic Sans MS" panose="030F0702030302020204" pitchFamily="66" charset="0"/>
              </a:rPr>
              <a:t>Тренінг</a:t>
            </a:r>
            <a:r>
              <a:rPr lang="ru-RU" sz="2000" b="1" dirty="0">
                <a:latin typeface="Comic Sans MS" panose="030F0702030302020204" pitchFamily="66" charset="0"/>
              </a:rPr>
              <a:t> з </a:t>
            </a:r>
            <a:r>
              <a:rPr lang="ru-RU" sz="2000" b="1" dirty="0" err="1">
                <a:latin typeface="Comic Sans MS" panose="030F0702030302020204" pitchFamily="66" charset="0"/>
              </a:rPr>
              <a:t>командотворення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від</a:t>
            </a:r>
            <a:r>
              <a:rPr lang="ru-RU" sz="2000" b="1" dirty="0">
                <a:latin typeface="Comic Sans MS" panose="030F0702030302020204" pitchFamily="66" charset="0"/>
              </a:rPr>
              <a:t> практичного психолога.</a:t>
            </a:r>
          </a:p>
          <a:p>
            <a:pPr algn="ctr"/>
            <a:r>
              <a:rPr lang="ru-RU" sz="2000" b="1" dirty="0" err="1">
                <a:latin typeface="Comic Sans MS" panose="030F0702030302020204" pitchFamily="66" charset="0"/>
              </a:rPr>
              <a:t>Тімбілдінг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із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науковим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підходом</a:t>
            </a:r>
            <a:r>
              <a:rPr lang="ru-RU" sz="2000" b="1" dirty="0">
                <a:latin typeface="Comic Sans MS" panose="030F0702030302020204" pitchFamily="66" charset="0"/>
              </a:rPr>
              <a:t>: </a:t>
            </a:r>
            <a:r>
              <a:rPr lang="ru-RU" sz="2000" b="1" dirty="0" err="1">
                <a:latin typeface="Comic Sans MS" panose="030F0702030302020204" pitchFamily="66" charset="0"/>
              </a:rPr>
              <a:t>розкриваємо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потенціал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команди</a:t>
            </a:r>
            <a:r>
              <a:rPr lang="ru-RU" sz="2000" b="1" dirty="0">
                <a:latin typeface="Comic Sans MS" panose="030F0702030302020204" pitchFamily="66" charset="0"/>
              </a:rPr>
              <a:t> через </a:t>
            </a:r>
            <a:r>
              <a:rPr lang="ru-RU" sz="2000" b="1" dirty="0" err="1">
                <a:latin typeface="Comic Sans MS" panose="030F0702030302020204" pitchFamily="66" charset="0"/>
              </a:rPr>
              <a:t>психологію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b="1" dirty="0" err="1">
                <a:latin typeface="Comic Sans MS" panose="030F0702030302020204" pitchFamily="66" charset="0"/>
              </a:rPr>
              <a:t>взаємодії</a:t>
            </a:r>
            <a:r>
              <a:rPr lang="ru-RU" dirty="0">
                <a:latin typeface="Comic Sans MS" panose="030F0702030302020204" pitchFamily="66" charset="0"/>
              </a:rPr>
              <a:t>.</a:t>
            </a:r>
          </a:p>
          <a:p>
            <a:pPr algn="ctr"/>
            <a:r>
              <a:rPr lang="ru-RU" b="1" dirty="0" err="1">
                <a:latin typeface="Comic Sans MS" panose="030F0702030302020204" pitchFamily="66" charset="0"/>
              </a:rPr>
              <a:t>Справжня</a:t>
            </a:r>
            <a:r>
              <a:rPr lang="ru-RU" b="1" dirty="0">
                <a:latin typeface="Comic Sans MS" panose="030F0702030302020204" pitchFamily="66" charset="0"/>
              </a:rPr>
              <a:t> команда </a:t>
            </a:r>
            <a:r>
              <a:rPr lang="ru-RU" b="1" dirty="0" err="1">
                <a:latin typeface="Comic Sans MS" panose="030F0702030302020204" pitchFamily="66" charset="0"/>
              </a:rPr>
              <a:t>починається</a:t>
            </a:r>
            <a:r>
              <a:rPr lang="ru-RU" b="1" dirty="0">
                <a:latin typeface="Comic Sans MS" panose="030F0702030302020204" pitchFamily="66" charset="0"/>
              </a:rPr>
              <a:t> там, де </a:t>
            </a:r>
            <a:r>
              <a:rPr lang="ru-RU" b="1" dirty="0" err="1">
                <a:latin typeface="Comic Sans MS" panose="030F0702030302020204" pitchFamily="66" charset="0"/>
              </a:rPr>
              <a:t>зникає</a:t>
            </a:r>
            <a:r>
              <a:rPr lang="ru-RU" b="1" dirty="0">
                <a:latin typeface="Comic Sans MS" panose="030F0702030302020204" pitchFamily="66" charset="0"/>
              </a:rPr>
              <a:t> «я» і </a:t>
            </a:r>
            <a:r>
              <a:rPr lang="ru-RU" b="1" dirty="0" err="1">
                <a:latin typeface="Comic Sans MS" panose="030F0702030302020204" pitchFamily="66" charset="0"/>
              </a:rPr>
              <a:t>з'являється</a:t>
            </a:r>
            <a:r>
              <a:rPr lang="ru-RU" b="1" dirty="0">
                <a:latin typeface="Comic Sans MS" panose="030F0702030302020204" pitchFamily="66" charset="0"/>
              </a:rPr>
              <a:t> «ми».</a:t>
            </a:r>
            <a:endParaRPr lang="uk-UA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2351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CC7E0AB7-C4F3-4F21-B5EB-EE1FC4A4A8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482"/>
          <a:stretch/>
        </p:blipFill>
        <p:spPr>
          <a:xfrm>
            <a:off x="8627716" y="106276"/>
            <a:ext cx="5859434" cy="5089297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30A6D6D-8225-4DEF-9295-9A8BB6D9F1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93" y="57614"/>
            <a:ext cx="4075842" cy="455857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B74E8D5A-28C6-4D22-ADE2-A1EF4E1230F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8000"/>
                    </a14:imgEffect>
                    <a14:imgEffect>
                      <a14:brightnessContrast bright="-12000" contrast="18000"/>
                    </a14:imgEffect>
                  </a14:imgLayer>
                </a14:imgProps>
              </a:ext>
            </a:extLst>
          </a:blip>
          <a:srcRect t="36029" r="5621"/>
          <a:stretch/>
        </p:blipFill>
        <p:spPr>
          <a:xfrm>
            <a:off x="28793" y="3938492"/>
            <a:ext cx="4414718" cy="427536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0FB14F72-0F5F-455D-A5BA-C1C9EF56CF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54321" y="38445"/>
            <a:ext cx="4188209" cy="4902952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08C5E26F-5302-4E1B-BD52-FB3157A5C3D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29251" b="31688"/>
          <a:stretch/>
        </p:blipFill>
        <p:spPr>
          <a:xfrm>
            <a:off x="4528697" y="4442956"/>
            <a:ext cx="5311662" cy="3786644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083117EF-00D5-49F9-9E82-C3150972C23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4000"/>
                    </a14:imgEffect>
                    <a14:imgEffect>
                      <a14:brightnessContrast bright="-5000" contrast="7000"/>
                    </a14:imgEffect>
                  </a14:imgLayer>
                </a14:imgProps>
              </a:ext>
            </a:extLst>
          </a:blip>
          <a:srcRect l="28098" t="51951" r="10001"/>
          <a:stretch/>
        </p:blipFill>
        <p:spPr>
          <a:xfrm>
            <a:off x="9840359" y="4243237"/>
            <a:ext cx="4520855" cy="3986363"/>
          </a:xfrm>
          <a:prstGeom prst="rect">
            <a:avLst/>
          </a:prstGeom>
        </p:spPr>
      </p:pic>
      <p:sp>
        <p:nvSpPr>
          <p:cNvPr id="8" name="Прямокутник 7">
            <a:extLst>
              <a:ext uri="{FF2B5EF4-FFF2-40B4-BE49-F238E27FC236}">
                <a16:creationId xmlns:a16="http://schemas.microsoft.com/office/drawing/2014/main" id="{A1F0BCC1-D498-41ED-AD05-915D53B8989F}"/>
              </a:ext>
            </a:extLst>
          </p:cNvPr>
          <p:cNvSpPr/>
          <p:nvPr/>
        </p:nvSpPr>
        <p:spPr>
          <a:xfrm>
            <a:off x="0" y="3492432"/>
            <a:ext cx="11095217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ru-RU" dirty="0">
                <a:solidFill>
                  <a:srgbClr val="080809"/>
                </a:solidFill>
                <a:latin typeface="Comic Sans MS" panose="030F0702030302020204" pitchFamily="66" charset="0"/>
              </a:rPr>
              <a:t>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Дієві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інструменти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самооцінювання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та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взаємооцінювання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. </a:t>
            </a:r>
            <a:r>
              <a:rPr lang="uk-UA" b="1" dirty="0">
                <a:solidFill>
                  <a:srgbClr val="080809"/>
                </a:solidFill>
                <a:latin typeface="Comic Sans MS" panose="030F0702030302020204" pitchFamily="66" charset="0"/>
              </a:rPr>
              <a:t>Пошук нових освітніх стратегій.</a:t>
            </a:r>
          </a:p>
          <a:p>
            <a:pPr algn="ctr"/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Тренінг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від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ЦПРПП м. Львова «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Оцінювання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360°: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навігація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у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власному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навчанні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».</a:t>
            </a:r>
            <a:endParaRPr lang="uk-UA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27169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2016" y="276109"/>
            <a:ext cx="9307916" cy="6188747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468" y="276109"/>
            <a:ext cx="4304757" cy="3291685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4"/>
          <a:srcRect t="20394"/>
          <a:stretch/>
        </p:blipFill>
        <p:spPr>
          <a:xfrm>
            <a:off x="353312" y="3695988"/>
            <a:ext cx="4291913" cy="3336587"/>
          </a:xfrm>
          <a:prstGeom prst="rect">
            <a:avLst/>
          </a:prstGeom>
        </p:spPr>
      </p:pic>
      <p:sp>
        <p:nvSpPr>
          <p:cNvPr id="5" name="Прямокутник 4"/>
          <p:cNvSpPr/>
          <p:nvPr/>
        </p:nvSpPr>
        <p:spPr>
          <a:xfrm>
            <a:off x="447470" y="7160769"/>
            <a:ext cx="14037013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latin typeface="Comic Sans MS" panose="030F0702030302020204" pitchFamily="66" charset="0"/>
              </a:rPr>
              <a:t>Особлива увага на обговорення підсумків м'якої адаптації учнів 1-го та 5-их класів, опрацювання всіх змін та нюансів атестації педагогічних працівників у 2025-2026 </a:t>
            </a:r>
            <a:r>
              <a:rPr lang="uk-UA" b="1" dirty="0" err="1">
                <a:latin typeface="Comic Sans MS" panose="030F0702030302020204" pitchFamily="66" charset="0"/>
              </a:rPr>
              <a:t>н.р</a:t>
            </a:r>
            <a:r>
              <a:rPr lang="uk-UA" b="1" dirty="0">
                <a:latin typeface="Comic Sans MS" panose="030F0702030302020204" pitchFamily="66" charset="0"/>
              </a:rPr>
              <a:t>., ознайомлення з принципами універсального освітнього дизайну та обрання єдиного вектору на забезпечення якісної освіти для наших дітей.</a:t>
            </a:r>
          </a:p>
        </p:txBody>
      </p:sp>
      <p:sp>
        <p:nvSpPr>
          <p:cNvPr id="6" name="Прямокутник 5"/>
          <p:cNvSpPr/>
          <p:nvPr/>
        </p:nvSpPr>
        <p:spPr>
          <a:xfrm>
            <a:off x="5062695" y="6512100"/>
            <a:ext cx="9240550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ru-RU" dirty="0"/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Написання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Всеукраїнського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радіодиктанту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національної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єдності</a:t>
            </a:r>
            <a:r>
              <a:rPr lang="ru-RU" sz="2000" b="1" dirty="0">
                <a:latin typeface="Comic Sans MS" panose="030F0702030302020204" pitchFamily="66" charset="0"/>
              </a:rPr>
              <a:t>.</a:t>
            </a:r>
            <a:endParaRPr lang="uk-UA" sz="2000" b="1" dirty="0">
              <a:latin typeface="Comic Sans MS" panose="030F0702030302020204" pitchFamily="66" charset="0"/>
            </a:endParaRPr>
          </a:p>
        </p:txBody>
      </p:sp>
      <p:sp>
        <p:nvSpPr>
          <p:cNvPr id="7" name="Прямокутник 6"/>
          <p:cNvSpPr/>
          <p:nvPr/>
        </p:nvSpPr>
        <p:spPr>
          <a:xfrm>
            <a:off x="5062695" y="286635"/>
            <a:ext cx="9084626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2800" dirty="0">
                <a:latin typeface="Comic Sans MS" panose="030F0702030302020204" pitchFamily="66" charset="0"/>
              </a:rPr>
              <a:t>Педагогічна рада. (27 жовтня 2026 р.) </a:t>
            </a:r>
          </a:p>
        </p:txBody>
      </p:sp>
    </p:spTree>
    <p:extLst>
      <p:ext uri="{BB962C8B-B14F-4D97-AF65-F5344CB8AC3E}">
        <p14:creationId xmlns:p14="http://schemas.microsoft.com/office/powerpoint/2010/main" val="3018851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/>
          <a:srcRect t="27438"/>
          <a:stretch/>
        </p:blipFill>
        <p:spPr>
          <a:xfrm>
            <a:off x="9625150" y="232806"/>
            <a:ext cx="4916349" cy="3361161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71" y="3836788"/>
            <a:ext cx="5739209" cy="4171331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5"/>
          <a:srcRect l="23467" t="40014" r="30367" b="12959"/>
          <a:stretch/>
        </p:blipFill>
        <p:spPr>
          <a:xfrm>
            <a:off x="254655" y="40076"/>
            <a:ext cx="5169880" cy="3668937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6"/>
          <a:srcRect l="16065" t="13038" r="13570" b="3104"/>
          <a:stretch/>
        </p:blipFill>
        <p:spPr>
          <a:xfrm>
            <a:off x="5823180" y="4230914"/>
            <a:ext cx="3143731" cy="3808878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7"/>
          <a:srcRect t="24164"/>
          <a:stretch/>
        </p:blipFill>
        <p:spPr>
          <a:xfrm>
            <a:off x="9017000" y="4106372"/>
            <a:ext cx="5524499" cy="4057963"/>
          </a:xfrm>
          <a:prstGeom prst="rect">
            <a:avLst/>
          </a:prstGeom>
        </p:spPr>
      </p:pic>
      <p:sp>
        <p:nvSpPr>
          <p:cNvPr id="2" name="Прямокутник 1"/>
          <p:cNvSpPr/>
          <p:nvPr/>
        </p:nvSpPr>
        <p:spPr>
          <a:xfrm>
            <a:off x="83971" y="3468610"/>
            <a:ext cx="14457528" cy="107721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2400" b="1" dirty="0">
                <a:latin typeface="Comic Sans MS" panose="030F0702030302020204" pitchFamily="66" charset="0"/>
              </a:rPr>
              <a:t>Методичний </a:t>
            </a:r>
            <a:r>
              <a:rPr lang="uk-UA" sz="2400" b="1" dirty="0" err="1">
                <a:latin typeface="Comic Sans MS" panose="030F0702030302020204" pitchFamily="66" charset="0"/>
              </a:rPr>
              <a:t>інтенсив</a:t>
            </a:r>
            <a:r>
              <a:rPr lang="uk-UA" sz="2400" b="1" dirty="0">
                <a:latin typeface="Comic Sans MS" panose="030F0702030302020204" pitchFamily="66" charset="0"/>
              </a:rPr>
              <a:t> «Крокуємо в ногу з НУШ», </a:t>
            </a:r>
          </a:p>
          <a:p>
            <a:pPr algn="ctr"/>
            <a:r>
              <a:rPr lang="uk-UA" sz="2000" dirty="0">
                <a:latin typeface="Comic Sans MS" panose="030F0702030302020204" pitchFamily="66" charset="0"/>
              </a:rPr>
              <a:t>щоб "синхронізувати годинники" у впровадженні Державного стандарту базової середньої освіти та розвитку принципів нової української школи. 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8"/>
          <a:srcRect l="23221" t="30461" r="22573" b="12445"/>
          <a:stretch/>
        </p:blipFill>
        <p:spPr>
          <a:xfrm>
            <a:off x="7226301" y="253592"/>
            <a:ext cx="2398850" cy="34554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9"/>
          <a:srcRect l="24139" t="13774" r="7225"/>
          <a:stretch/>
        </p:blipFill>
        <p:spPr>
          <a:xfrm>
            <a:off x="5004340" y="106639"/>
            <a:ext cx="2565513" cy="36401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933600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l="3331" t="34642" r="303" b="569"/>
          <a:stretch/>
        </p:blipFill>
        <p:spPr>
          <a:xfrm>
            <a:off x="7132321" y="4184076"/>
            <a:ext cx="6992470" cy="397438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9546" y="150038"/>
            <a:ext cx="6860069" cy="422832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9000"/>
                    </a14:imgEffect>
                    <a14:imgEffect>
                      <a14:brightnessContrast bright="-12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5331" y="150038"/>
            <a:ext cx="6386734" cy="422832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15000"/>
                    </a14:imgEffect>
                    <a14:imgEffect>
                      <a14:brightnessContrast bright="4000" contrast="9000"/>
                    </a14:imgEffect>
                  </a14:imgLayer>
                </a14:imgProps>
              </a:ext>
            </a:extLst>
          </a:blip>
          <a:srcRect t="18206" r="23638" b="23076"/>
          <a:stretch/>
        </p:blipFill>
        <p:spPr>
          <a:xfrm>
            <a:off x="545331" y="4466554"/>
            <a:ext cx="6347012" cy="3684299"/>
          </a:xfrm>
          <a:prstGeom prst="rect">
            <a:avLst/>
          </a:prstGeom>
        </p:spPr>
      </p:pic>
      <p:sp>
        <p:nvSpPr>
          <p:cNvPr id="7" name="Прямокутник 6"/>
          <p:cNvSpPr/>
          <p:nvPr/>
        </p:nvSpPr>
        <p:spPr>
          <a:xfrm>
            <a:off x="545331" y="3535620"/>
            <a:ext cx="13619182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ru-RU" dirty="0"/>
              <a:t> </a:t>
            </a:r>
            <a:r>
              <a:rPr lang="ru-RU" dirty="0" err="1">
                <a:latin typeface="Comic Sans MS" panose="030F0702030302020204" pitchFamily="66" charset="0"/>
              </a:rPr>
              <a:t>Майстер-клас</a:t>
            </a:r>
            <a:r>
              <a:rPr lang="ru-RU" dirty="0">
                <a:latin typeface="Comic Sans MS" panose="030F0702030302020204" pitchFamily="66" charset="0"/>
              </a:rPr>
              <a:t> для </a:t>
            </a:r>
            <a:r>
              <a:rPr lang="ru-RU" dirty="0" err="1">
                <a:latin typeface="Comic Sans MS" panose="030F0702030302020204" pitchFamily="66" charset="0"/>
              </a:rPr>
              <a:t>педагогів</a:t>
            </a:r>
            <a:r>
              <a:rPr lang="ru-RU" dirty="0">
                <a:latin typeface="Comic Sans MS" panose="030F0702030302020204" pitchFamily="66" charset="0"/>
              </a:rPr>
              <a:t>, </a:t>
            </a:r>
            <a:r>
              <a:rPr lang="ru-RU" dirty="0" err="1">
                <a:latin typeface="Comic Sans MS" panose="030F0702030302020204" pitchFamily="66" charset="0"/>
              </a:rPr>
              <a:t>організований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вчителями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мистецтва</a:t>
            </a:r>
            <a:r>
              <a:rPr lang="ru-RU" dirty="0">
                <a:latin typeface="Comic Sans MS" panose="030F0702030302020204" pitchFamily="66" charset="0"/>
              </a:rPr>
              <a:t>, показав </a:t>
            </a:r>
            <a:r>
              <a:rPr lang="ru-RU" dirty="0" err="1">
                <a:latin typeface="Comic Sans MS" panose="030F0702030302020204" pitchFamily="66" charset="0"/>
              </a:rPr>
              <a:t>нові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підходи</a:t>
            </a:r>
            <a:r>
              <a:rPr lang="ru-RU" dirty="0">
                <a:latin typeface="Comic Sans MS" panose="030F0702030302020204" pitchFamily="66" charset="0"/>
              </a:rPr>
              <a:t> до </a:t>
            </a:r>
            <a:r>
              <a:rPr lang="ru-RU" dirty="0" err="1">
                <a:latin typeface="Comic Sans MS" panose="030F0702030302020204" pitchFamily="66" charset="0"/>
              </a:rPr>
              <a:t>навчання</a:t>
            </a:r>
            <a:r>
              <a:rPr lang="ru-RU" dirty="0">
                <a:latin typeface="Comic Sans MS" panose="030F0702030302020204" pitchFamily="66" charset="0"/>
              </a:rPr>
              <a:t> через </a:t>
            </a:r>
            <a:r>
              <a:rPr lang="ru-RU" dirty="0" err="1">
                <a:latin typeface="Comic Sans MS" panose="030F0702030302020204" pitchFamily="66" charset="0"/>
              </a:rPr>
              <a:t>музику</a:t>
            </a:r>
            <a:r>
              <a:rPr lang="ru-RU" dirty="0">
                <a:latin typeface="Comic Sans MS" panose="030F0702030302020204" pitchFamily="66" charset="0"/>
              </a:rPr>
              <a:t>. </a:t>
            </a:r>
          </a:p>
          <a:p>
            <a:pPr algn="ctr"/>
            <a:r>
              <a:rPr lang="ru-RU" dirty="0" err="1">
                <a:latin typeface="Comic Sans MS" panose="030F0702030302020204" pitchFamily="66" charset="0"/>
              </a:rPr>
              <a:t>Щоб</a:t>
            </a:r>
            <a:r>
              <a:rPr lang="ru-RU" dirty="0">
                <a:latin typeface="Comic Sans MS" panose="030F0702030302020204" pitchFamily="66" charset="0"/>
              </a:rPr>
              <a:t> бути </a:t>
            </a:r>
            <a:r>
              <a:rPr lang="ru-RU" dirty="0" err="1">
                <a:latin typeface="Comic Sans MS" panose="030F0702030302020204" pitchFamily="66" charset="0"/>
              </a:rPr>
              <a:t>найкращим</a:t>
            </a:r>
            <a:r>
              <a:rPr lang="ru-RU" dirty="0">
                <a:latin typeface="Comic Sans MS" panose="030F0702030302020204" pitchFamily="66" charset="0"/>
              </a:rPr>
              <a:t> учителем, </a:t>
            </a:r>
            <a:r>
              <a:rPr lang="ru-RU" dirty="0" err="1">
                <a:latin typeface="Comic Sans MS" panose="030F0702030302020204" pitchFamily="66" charset="0"/>
              </a:rPr>
              <a:t>потрібні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лише</a:t>
            </a:r>
            <a:r>
              <a:rPr lang="ru-RU" dirty="0">
                <a:latin typeface="Comic Sans MS" panose="030F0702030302020204" pitchFamily="66" charset="0"/>
              </a:rPr>
              <a:t> три </a:t>
            </a:r>
            <a:r>
              <a:rPr lang="ru-RU" dirty="0" err="1">
                <a:latin typeface="Comic Sans MS" panose="030F0702030302020204" pitchFamily="66" charset="0"/>
              </a:rPr>
              <a:t>речі</a:t>
            </a:r>
            <a:r>
              <a:rPr lang="ru-RU" dirty="0">
                <a:latin typeface="Comic Sans MS" panose="030F0702030302020204" pitchFamily="66" charset="0"/>
              </a:rPr>
              <a:t>: </a:t>
            </a:r>
            <a:r>
              <a:rPr lang="ru-RU" dirty="0" err="1">
                <a:latin typeface="Comic Sans MS" panose="030F0702030302020204" pitchFamily="66" charset="0"/>
              </a:rPr>
              <a:t>любити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свій</a:t>
            </a:r>
            <a:r>
              <a:rPr lang="ru-RU" dirty="0">
                <a:latin typeface="Comic Sans MS" panose="030F0702030302020204" pitchFamily="66" charset="0"/>
              </a:rPr>
              <a:t> предмет, </a:t>
            </a:r>
            <a:r>
              <a:rPr lang="ru-RU" dirty="0" err="1">
                <a:latin typeface="Comic Sans MS" panose="030F0702030302020204" pitchFamily="66" charset="0"/>
              </a:rPr>
              <a:t>любити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навчати</a:t>
            </a:r>
            <a:r>
              <a:rPr lang="ru-RU" dirty="0">
                <a:latin typeface="Comic Sans MS" panose="030F0702030302020204" pitchFamily="66" charset="0"/>
              </a:rPr>
              <a:t>, </a:t>
            </a:r>
            <a:r>
              <a:rPr lang="ru-RU" dirty="0" err="1">
                <a:latin typeface="Comic Sans MS" panose="030F0702030302020204" pitchFamily="66" charset="0"/>
              </a:rPr>
              <a:t>любити</a:t>
            </a:r>
            <a:r>
              <a:rPr lang="ru-RU" dirty="0">
                <a:latin typeface="Comic Sans MS" panose="030F0702030302020204" pitchFamily="66" charset="0"/>
              </a:rPr>
              <a:t> тих, кого </a:t>
            </a:r>
            <a:r>
              <a:rPr lang="ru-RU" dirty="0" err="1">
                <a:latin typeface="Comic Sans MS" panose="030F0702030302020204" pitchFamily="66" charset="0"/>
              </a:rPr>
              <a:t>навчаєш</a:t>
            </a:r>
            <a:r>
              <a:rPr lang="ru-RU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534890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7EFDED0-F24E-4E44-A1DA-D33F83C59B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27" t="25865" b="15160"/>
          <a:stretch/>
        </p:blipFill>
        <p:spPr>
          <a:xfrm>
            <a:off x="10963249" y="4234479"/>
            <a:ext cx="3372787" cy="3710354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566F381-6A12-4F62-93A5-988E8770A0B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1000"/>
                    </a14:imgEffect>
                    <a14:imgEffect>
                      <a14:brightnessContrast bright="-5000" contrast="11000"/>
                    </a14:imgEffect>
                  </a14:imgLayer>
                </a14:imgProps>
              </a:ext>
            </a:extLst>
          </a:blip>
          <a:srcRect l="5462" t="11858" r="9082" b="15619"/>
          <a:stretch/>
        </p:blipFill>
        <p:spPr>
          <a:xfrm>
            <a:off x="43591" y="387098"/>
            <a:ext cx="10846066" cy="7694762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4C632765-EAD9-40E7-AD60-33ECC67F53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0123" y="326062"/>
            <a:ext cx="3499338" cy="31467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CBB4A64-0090-45DB-9EC1-DA34BF9EC2C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465" t="193" r="-2248" b="31858"/>
          <a:stretch/>
        </p:blipFill>
        <p:spPr>
          <a:xfrm>
            <a:off x="10995320" y="326062"/>
            <a:ext cx="3308646" cy="3649318"/>
          </a:xfrm>
          <a:prstGeom prst="rect">
            <a:avLst/>
          </a:prstGeom>
        </p:spPr>
      </p:pic>
      <p:sp>
        <p:nvSpPr>
          <p:cNvPr id="7" name="Прямокутник 6">
            <a:extLst>
              <a:ext uri="{FF2B5EF4-FFF2-40B4-BE49-F238E27FC236}">
                <a16:creationId xmlns:a16="http://schemas.microsoft.com/office/drawing/2014/main" id="{27E97FAE-3E18-440E-93D3-C756792A1D53}"/>
              </a:ext>
            </a:extLst>
          </p:cNvPr>
          <p:cNvSpPr/>
          <p:nvPr/>
        </p:nvSpPr>
        <p:spPr>
          <a:xfrm>
            <a:off x="5466624" y="7073660"/>
            <a:ext cx="3211135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uk-UA" sz="3200" dirty="0" err="1">
                <a:latin typeface="Comic Sans MS" panose="030F0702030302020204" pitchFamily="66" charset="0"/>
              </a:rPr>
              <a:t>Релакс</a:t>
            </a:r>
            <a:r>
              <a:rPr lang="uk-UA" sz="3200" dirty="0">
                <a:latin typeface="Comic Sans MS" panose="030F0702030302020204" pitchFamily="66" charset="0"/>
              </a:rPr>
              <a:t>-тренінг 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8EE719A-7DC0-4915-AFB5-628D4E63F2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62072" y="77821"/>
            <a:ext cx="2727451" cy="31555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713658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1330757" y="247291"/>
            <a:ext cx="11485045" cy="923330"/>
          </a:xfrm>
          <a:prstGeom prst="rect">
            <a:avLst/>
          </a:prstGeom>
          <a:solidFill>
            <a:schemeClr val="accent2">
              <a:lumMod val="40000"/>
              <a:lumOff val="60000"/>
              <a:alpha val="58000"/>
            </a:schemeClr>
          </a:solidFill>
        </p:spPr>
        <p:txBody>
          <a:bodyPr wrap="square">
            <a:spAutoFit/>
          </a:bodyPr>
          <a:lstStyle/>
          <a:p>
            <a:pPr algn="ctr" defTabSz="1097280"/>
            <a:r>
              <a:rPr lang="uk-UA" sz="5400" b="1" dirty="0">
                <a:solidFill>
                  <a:prstClr val="black"/>
                </a:solidFill>
                <a:latin typeface="Comic Sans MS" panose="030F0702030302020204" pitchFamily="66" charset="0"/>
                <a:cs typeface="Arial" pitchFamily="34" charset="0"/>
              </a:rPr>
              <a:t> </a:t>
            </a:r>
            <a:r>
              <a:rPr lang="uk-UA" sz="4400" b="1" dirty="0">
                <a:solidFill>
                  <a:prstClr val="black"/>
                </a:solidFill>
                <a:latin typeface="Comic Sans MS" panose="030F0702030302020204" pitchFamily="66" charset="0"/>
                <a:cs typeface="Arial" pitchFamily="34" charset="0"/>
              </a:rPr>
              <a:t>АТЕСТАЦІЯ </a:t>
            </a:r>
            <a:r>
              <a:rPr lang="uk-UA" sz="4400" b="1" dirty="0">
                <a:latin typeface="Comic Sans MS" panose="030F0702030302020204" pitchFamily="66" charset="0"/>
              </a:rPr>
              <a:t>2025/2026 </a:t>
            </a:r>
            <a:r>
              <a:rPr lang="uk-UA" sz="4400" b="1" dirty="0" err="1">
                <a:latin typeface="Comic Sans MS" panose="030F0702030302020204" pitchFamily="66" charset="0"/>
              </a:rPr>
              <a:t>н.р</a:t>
            </a:r>
            <a:r>
              <a:rPr lang="uk-UA" sz="4400" b="1" dirty="0">
                <a:latin typeface="Comic Sans MS" panose="030F0702030302020204" pitchFamily="66" charset="0"/>
              </a:rPr>
              <a:t>. </a:t>
            </a:r>
            <a:endParaRPr lang="uk-UA" sz="4400" b="1" dirty="0">
              <a:solidFill>
                <a:prstClr val="black"/>
              </a:solidFill>
              <a:latin typeface="Comic Sans MS" panose="030F0702030302020204" pitchFamily="66" charset="0"/>
              <a:cs typeface="Arial" pitchFamily="34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340"/>
                    </a14:imgEffect>
                    <a14:imgEffect>
                      <a14:saturation sat="115000"/>
                    </a14:imgEffect>
                  </a14:imgLayer>
                </a14:imgProps>
              </a:ext>
            </a:extLst>
          </a:blip>
          <a:srcRect l="28777"/>
          <a:stretch/>
        </p:blipFill>
        <p:spPr>
          <a:xfrm>
            <a:off x="0" y="4596060"/>
            <a:ext cx="3568327" cy="3204004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43" y="1309167"/>
            <a:ext cx="3420237" cy="3137631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5"/>
          <a:srcRect l="13131" t="27199"/>
          <a:stretch/>
        </p:blipFill>
        <p:spPr>
          <a:xfrm>
            <a:off x="3587186" y="1409594"/>
            <a:ext cx="4259604" cy="3072181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6"/>
          <a:srcRect l="26709"/>
          <a:stretch/>
        </p:blipFill>
        <p:spPr>
          <a:xfrm>
            <a:off x="3535980" y="4618400"/>
            <a:ext cx="3583327" cy="3180309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29117" y="4618400"/>
            <a:ext cx="3804386" cy="3146460"/>
          </a:xfrm>
          <a:prstGeom prst="rect">
            <a:avLst/>
          </a:prstGeom>
        </p:spPr>
      </p:pic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8"/>
          <a:srcRect l="28633" t="22928" r="18203"/>
          <a:stretch/>
        </p:blipFill>
        <p:spPr>
          <a:xfrm>
            <a:off x="7199494" y="1526931"/>
            <a:ext cx="3703771" cy="3009233"/>
          </a:xfrm>
          <a:prstGeom prst="rect">
            <a:avLst/>
          </a:prstGeom>
        </p:spPr>
      </p:pic>
      <p:sp>
        <p:nvSpPr>
          <p:cNvPr id="14" name="Прямокутник 13"/>
          <p:cNvSpPr/>
          <p:nvPr/>
        </p:nvSpPr>
        <p:spPr>
          <a:xfrm>
            <a:off x="41047" y="3776655"/>
            <a:ext cx="3370345" cy="830997"/>
          </a:xfrm>
          <a:prstGeom prst="rect">
            <a:avLst/>
          </a:prstGeom>
          <a:solidFill>
            <a:schemeClr val="accent1">
              <a:lumMod val="40000"/>
              <a:lumOff val="60000"/>
              <a:alpha val="63000"/>
            </a:schemeClr>
          </a:solidFill>
        </p:spPr>
        <p:txBody>
          <a:bodyPr wrap="square">
            <a:spAutoFit/>
          </a:bodyPr>
          <a:lstStyle/>
          <a:p>
            <a:r>
              <a:rPr lang="ru-RU" sz="1600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Галабурда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Наталія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Ярославівна</a:t>
            </a:r>
            <a:r>
              <a:rPr lang="ru-RU" sz="1600" b="1" dirty="0">
                <a:latin typeface="Comic Sans MS" panose="030F0702030302020204" pitchFamily="66" charset="0"/>
              </a:rPr>
              <a:t>,</a:t>
            </a:r>
          </a:p>
          <a:p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вчитель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німецької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мови</a:t>
            </a:r>
            <a:endParaRPr lang="uk-UA" sz="1600" b="1" dirty="0">
              <a:latin typeface="Comic Sans MS" panose="030F0702030302020204" pitchFamily="66" charset="0"/>
            </a:endParaRPr>
          </a:p>
        </p:txBody>
      </p:sp>
      <p:pic>
        <p:nvPicPr>
          <p:cNvPr id="16" name="Рисунок 15"/>
          <p:cNvPicPr>
            <a:picLocks noChangeAspect="1"/>
          </p:cNvPicPr>
          <p:nvPr/>
        </p:nvPicPr>
        <p:blipFill rotWithShape="1">
          <a:blip r:embed="rId9"/>
          <a:srcRect l="20734" r="14354"/>
          <a:stretch/>
        </p:blipFill>
        <p:spPr>
          <a:xfrm>
            <a:off x="7110442" y="4607652"/>
            <a:ext cx="3495525" cy="3190707"/>
          </a:xfrm>
          <a:prstGeom prst="rect">
            <a:avLst/>
          </a:prstGeom>
        </p:spPr>
      </p:pic>
      <p:sp>
        <p:nvSpPr>
          <p:cNvPr id="15" name="Прямокутник 14"/>
          <p:cNvSpPr/>
          <p:nvPr/>
        </p:nvSpPr>
        <p:spPr>
          <a:xfrm>
            <a:off x="7065889" y="7505684"/>
            <a:ext cx="3512884" cy="615553"/>
          </a:xfrm>
          <a:prstGeom prst="rect">
            <a:avLst/>
          </a:prstGeom>
          <a:solidFill>
            <a:schemeClr val="accent2">
              <a:lumMod val="40000"/>
              <a:lumOff val="60000"/>
              <a:alpha val="54000"/>
            </a:schemeClr>
          </a:solidFill>
        </p:spPr>
        <p:txBody>
          <a:bodyPr wrap="square">
            <a:spAutoFit/>
          </a:bodyPr>
          <a:lstStyle/>
          <a:p>
            <a:r>
              <a:rPr lang="ru-RU" dirty="0"/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Кравець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Ірина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Теодорівна</a:t>
            </a:r>
            <a:r>
              <a:rPr lang="ru-RU" sz="1600" b="1" dirty="0">
                <a:latin typeface="Comic Sans MS" panose="030F0702030302020204" pitchFamily="66" charset="0"/>
              </a:rPr>
              <a:t>,</a:t>
            </a:r>
          </a:p>
          <a:p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вчитель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інформатики</a:t>
            </a:r>
            <a:endParaRPr lang="uk-UA" sz="1600" b="1" dirty="0">
              <a:latin typeface="Comic Sans MS" panose="030F0702030302020204" pitchFamily="66" charset="0"/>
            </a:endParaRPr>
          </a:p>
        </p:txBody>
      </p:sp>
      <p:sp>
        <p:nvSpPr>
          <p:cNvPr id="17" name="Прямокутник 16"/>
          <p:cNvSpPr/>
          <p:nvPr/>
        </p:nvSpPr>
        <p:spPr>
          <a:xfrm>
            <a:off x="3548438" y="7544592"/>
            <a:ext cx="3367108" cy="584775"/>
          </a:xfrm>
          <a:prstGeom prst="rect">
            <a:avLst/>
          </a:prstGeom>
          <a:solidFill>
            <a:schemeClr val="accent2">
              <a:lumMod val="40000"/>
              <a:lumOff val="60000"/>
              <a:alpha val="48000"/>
            </a:schemeClr>
          </a:solidFill>
        </p:spPr>
        <p:txBody>
          <a:bodyPr wrap="square">
            <a:spAutoFit/>
          </a:bodyPr>
          <a:lstStyle/>
          <a:p>
            <a:r>
              <a:rPr lang="ru-RU" sz="1600" b="1" dirty="0">
                <a:latin typeface="Comic Sans MS" panose="030F0702030302020204" pitchFamily="66" charset="0"/>
              </a:rPr>
              <a:t>Попова Олена </a:t>
            </a:r>
            <a:r>
              <a:rPr lang="ru-RU" sz="1600" b="1" dirty="0" err="1">
                <a:latin typeface="Comic Sans MS" panose="030F0702030302020204" pitchFamily="66" charset="0"/>
              </a:rPr>
              <a:t>Валеріївна</a:t>
            </a:r>
            <a:r>
              <a:rPr lang="ru-RU" sz="1600" b="1" dirty="0">
                <a:latin typeface="Comic Sans MS" panose="030F0702030302020204" pitchFamily="66" charset="0"/>
              </a:rPr>
              <a:t>,</a:t>
            </a:r>
          </a:p>
          <a:p>
            <a:r>
              <a:rPr lang="ru-RU" sz="1600" b="1" dirty="0">
                <a:latin typeface="Comic Sans MS" panose="030F0702030302020204" pitchFamily="66" charset="0"/>
              </a:rPr>
              <a:t> заступник директора з НВР</a:t>
            </a:r>
            <a:endParaRPr lang="uk-UA" sz="1600" b="1" dirty="0">
              <a:latin typeface="Comic Sans MS" panose="030F0702030302020204" pitchFamily="66" charset="0"/>
            </a:endParaRPr>
          </a:p>
        </p:txBody>
      </p:sp>
      <p:sp>
        <p:nvSpPr>
          <p:cNvPr id="18" name="Прямокутник 17"/>
          <p:cNvSpPr/>
          <p:nvPr/>
        </p:nvSpPr>
        <p:spPr>
          <a:xfrm>
            <a:off x="38418" y="7605904"/>
            <a:ext cx="3570869" cy="581392"/>
          </a:xfrm>
          <a:prstGeom prst="rect">
            <a:avLst/>
          </a:prstGeom>
          <a:solidFill>
            <a:schemeClr val="accent2">
              <a:lumMod val="40000"/>
              <a:lumOff val="60000"/>
              <a:alpha val="58000"/>
            </a:schemeClr>
          </a:solidFill>
        </p:spPr>
        <p:txBody>
          <a:bodyPr wrap="square">
            <a:spAutoFit/>
          </a:bodyPr>
          <a:lstStyle/>
          <a:p>
            <a:r>
              <a:rPr lang="ru-RU" sz="1600" b="1" dirty="0">
                <a:latin typeface="Comic Sans MS" panose="030F0702030302020204" pitchFamily="66" charset="0"/>
              </a:rPr>
              <a:t>Коваль Степан </a:t>
            </a:r>
            <a:r>
              <a:rPr lang="ru-RU" sz="1600" b="1" dirty="0" err="1">
                <a:latin typeface="Comic Sans MS" panose="030F0702030302020204" pitchFamily="66" charset="0"/>
              </a:rPr>
              <a:t>Юрійович</a:t>
            </a:r>
            <a:r>
              <a:rPr lang="ru-RU" sz="1600" b="1" dirty="0">
                <a:latin typeface="Comic Sans MS" panose="030F0702030302020204" pitchFamily="66" charset="0"/>
              </a:rPr>
              <a:t>,</a:t>
            </a:r>
          </a:p>
          <a:p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вчитель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інформатики</a:t>
            </a:r>
            <a:r>
              <a:rPr lang="ru-RU" sz="1600" b="1" dirty="0">
                <a:latin typeface="Comic Sans MS" panose="030F0702030302020204" pitchFamily="66" charset="0"/>
              </a:rPr>
              <a:t>;</a:t>
            </a:r>
            <a:endParaRPr lang="uk-UA" sz="1600" b="1" dirty="0">
              <a:latin typeface="Comic Sans MS" panose="030F0702030302020204" pitchFamily="66" charset="0"/>
            </a:endParaRPr>
          </a:p>
        </p:txBody>
      </p:sp>
      <p:pic>
        <p:nvPicPr>
          <p:cNvPr id="19" name="Рисунок 1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875172" y="1540605"/>
            <a:ext cx="3657431" cy="3026019"/>
          </a:xfrm>
          <a:prstGeom prst="rect">
            <a:avLst/>
          </a:prstGeom>
        </p:spPr>
      </p:pic>
      <p:sp>
        <p:nvSpPr>
          <p:cNvPr id="20" name="Прямокутник 19"/>
          <p:cNvSpPr/>
          <p:nvPr/>
        </p:nvSpPr>
        <p:spPr>
          <a:xfrm>
            <a:off x="7127765" y="3932744"/>
            <a:ext cx="3742519" cy="584775"/>
          </a:xfrm>
          <a:prstGeom prst="rect">
            <a:avLst/>
          </a:prstGeom>
          <a:solidFill>
            <a:schemeClr val="accent1">
              <a:lumMod val="40000"/>
              <a:lumOff val="60000"/>
              <a:alpha val="52000"/>
            </a:schemeClr>
          </a:solidFill>
        </p:spPr>
        <p:txBody>
          <a:bodyPr wrap="square">
            <a:spAutoFit/>
          </a:bodyPr>
          <a:lstStyle/>
          <a:p>
            <a:r>
              <a:rPr lang="ru-RU" sz="1600" b="1" dirty="0" err="1">
                <a:latin typeface="Comic Sans MS" panose="030F0702030302020204" pitchFamily="66" charset="0"/>
              </a:rPr>
              <a:t>Шеянов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Дмитро</a:t>
            </a:r>
            <a:r>
              <a:rPr lang="ru-RU" sz="1600" b="1" dirty="0">
                <a:latin typeface="Comic Sans MS" panose="030F0702030302020204" pitchFamily="66" charset="0"/>
              </a:rPr>
              <a:t> Олегович,</a:t>
            </a:r>
          </a:p>
          <a:p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вчитель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фізичної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культури</a:t>
            </a:r>
            <a:endParaRPr lang="uk-UA" sz="1600" b="1" dirty="0">
              <a:latin typeface="Comic Sans MS" panose="030F0702030302020204" pitchFamily="66" charset="0"/>
            </a:endParaRPr>
          </a:p>
        </p:txBody>
      </p:sp>
      <p:sp>
        <p:nvSpPr>
          <p:cNvPr id="21" name="Прямокутник 20"/>
          <p:cNvSpPr/>
          <p:nvPr/>
        </p:nvSpPr>
        <p:spPr>
          <a:xfrm>
            <a:off x="11016325" y="3981849"/>
            <a:ext cx="3598954" cy="584775"/>
          </a:xfrm>
          <a:prstGeom prst="rect">
            <a:avLst/>
          </a:prstGeom>
          <a:solidFill>
            <a:schemeClr val="accent1">
              <a:lumMod val="40000"/>
              <a:lumOff val="60000"/>
              <a:alpha val="53000"/>
            </a:schemeClr>
          </a:solidFill>
        </p:spPr>
        <p:txBody>
          <a:bodyPr wrap="square">
            <a:spAutoFit/>
          </a:bodyPr>
          <a:lstStyle/>
          <a:p>
            <a:r>
              <a:rPr lang="ru-RU" sz="1600" b="1" dirty="0">
                <a:latin typeface="Comic Sans MS" panose="030F0702030302020204" pitchFamily="66" charset="0"/>
              </a:rPr>
              <a:t>Панчишин </a:t>
            </a:r>
            <a:r>
              <a:rPr lang="ru-RU" sz="1600" b="1" dirty="0" err="1">
                <a:latin typeface="Comic Sans MS" panose="030F0702030302020204" pitchFamily="66" charset="0"/>
              </a:rPr>
              <a:t>Ірина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Ярославівна</a:t>
            </a:r>
            <a:r>
              <a:rPr lang="ru-RU" sz="1600" b="1" dirty="0">
                <a:latin typeface="Comic Sans MS" panose="030F0702030302020204" pitchFamily="66" charset="0"/>
              </a:rPr>
              <a:t>,</a:t>
            </a:r>
          </a:p>
          <a:p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вчитель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англійської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мови</a:t>
            </a:r>
            <a:endParaRPr lang="uk-UA" sz="1600" b="1" dirty="0">
              <a:latin typeface="Comic Sans MS" panose="030F0702030302020204" pitchFamily="66" charset="0"/>
            </a:endParaRPr>
          </a:p>
        </p:txBody>
      </p:sp>
      <p:sp>
        <p:nvSpPr>
          <p:cNvPr id="22" name="Прямокутник 21"/>
          <p:cNvSpPr/>
          <p:nvPr/>
        </p:nvSpPr>
        <p:spPr>
          <a:xfrm>
            <a:off x="3511200" y="3884363"/>
            <a:ext cx="3493740" cy="584775"/>
          </a:xfrm>
          <a:prstGeom prst="rect">
            <a:avLst/>
          </a:prstGeom>
          <a:solidFill>
            <a:schemeClr val="accent1">
              <a:lumMod val="40000"/>
              <a:lumOff val="60000"/>
              <a:alpha val="55000"/>
            </a:schemeClr>
          </a:solidFill>
        </p:spPr>
        <p:txBody>
          <a:bodyPr wrap="square">
            <a:spAutoFit/>
          </a:bodyPr>
          <a:lstStyle/>
          <a:p>
            <a:r>
              <a:rPr lang="ru-RU" sz="1600" b="1" dirty="0" err="1">
                <a:latin typeface="Comic Sans MS" panose="030F0702030302020204" pitchFamily="66" charset="0"/>
              </a:rPr>
              <a:t>Стефура</a:t>
            </a:r>
            <a:r>
              <a:rPr lang="ru-RU" sz="1600" b="1" dirty="0">
                <a:latin typeface="Comic Sans MS" panose="030F0702030302020204" pitchFamily="66" charset="0"/>
              </a:rPr>
              <a:t> Ольга </a:t>
            </a:r>
            <a:r>
              <a:rPr lang="ru-RU" sz="1600" b="1" dirty="0" err="1">
                <a:latin typeface="Comic Sans MS" panose="030F0702030302020204" pitchFamily="66" charset="0"/>
              </a:rPr>
              <a:t>Василівна</a:t>
            </a:r>
            <a:r>
              <a:rPr lang="ru-RU" sz="1600" b="1" dirty="0">
                <a:latin typeface="Comic Sans MS" panose="030F0702030302020204" pitchFamily="66" charset="0"/>
              </a:rPr>
              <a:t>,</a:t>
            </a:r>
          </a:p>
          <a:p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вчитель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початкових</a:t>
            </a:r>
            <a:r>
              <a:rPr lang="ru-RU" sz="1600" b="1" dirty="0">
                <a:latin typeface="Comic Sans MS" panose="030F0702030302020204" pitchFamily="66" charset="0"/>
              </a:rPr>
              <a:t> </a:t>
            </a:r>
            <a:r>
              <a:rPr lang="ru-RU" sz="1600" b="1" dirty="0" err="1">
                <a:latin typeface="Comic Sans MS" panose="030F0702030302020204" pitchFamily="66" charset="0"/>
              </a:rPr>
              <a:t>класів</a:t>
            </a:r>
            <a:endParaRPr lang="uk-UA" sz="1600" b="1" dirty="0">
              <a:latin typeface="Comic Sans MS" panose="030F0702030302020204" pitchFamily="66" charset="0"/>
            </a:endParaRPr>
          </a:p>
        </p:txBody>
      </p:sp>
      <p:sp>
        <p:nvSpPr>
          <p:cNvPr id="25" name="Прямокутник 24"/>
          <p:cNvSpPr/>
          <p:nvPr/>
        </p:nvSpPr>
        <p:spPr>
          <a:xfrm>
            <a:off x="10903265" y="7556768"/>
            <a:ext cx="3595512" cy="584775"/>
          </a:xfrm>
          <a:prstGeom prst="rect">
            <a:avLst/>
          </a:prstGeom>
          <a:solidFill>
            <a:schemeClr val="accent2">
              <a:lumMod val="40000"/>
              <a:lumOff val="60000"/>
              <a:alpha val="55000"/>
            </a:schemeClr>
          </a:solidFill>
        </p:spPr>
        <p:txBody>
          <a:bodyPr wrap="square">
            <a:spAutoFit/>
          </a:bodyPr>
          <a:lstStyle/>
          <a:p>
            <a:r>
              <a:rPr lang="uk-UA" sz="1600" b="1" dirty="0" err="1">
                <a:latin typeface="Comic Sans MS" panose="030F0702030302020204" pitchFamily="66" charset="0"/>
              </a:rPr>
              <a:t>Петрина</a:t>
            </a:r>
            <a:r>
              <a:rPr lang="uk-UA" sz="1600" b="1" dirty="0">
                <a:latin typeface="Comic Sans MS" panose="030F0702030302020204" pitchFamily="66" charset="0"/>
              </a:rPr>
              <a:t> Наталія Михайлівна,</a:t>
            </a:r>
          </a:p>
          <a:p>
            <a:r>
              <a:rPr lang="uk-UA" sz="1600" b="1" dirty="0">
                <a:latin typeface="Comic Sans MS" panose="030F0702030302020204" pitchFamily="66" charset="0"/>
              </a:rPr>
              <a:t> завідувач бібліотеки.</a:t>
            </a:r>
          </a:p>
        </p:txBody>
      </p:sp>
      <p:sp>
        <p:nvSpPr>
          <p:cNvPr id="26" name="Прямокутник 25"/>
          <p:cNvSpPr/>
          <p:nvPr/>
        </p:nvSpPr>
        <p:spPr>
          <a:xfrm>
            <a:off x="0" y="1202702"/>
            <a:ext cx="14648239" cy="400110"/>
          </a:xfrm>
          <a:prstGeom prst="rect">
            <a:avLst/>
          </a:prstGeom>
          <a:solidFill>
            <a:schemeClr val="accent4">
              <a:lumMod val="60000"/>
              <a:lumOff val="40000"/>
              <a:alpha val="43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2000" b="1" dirty="0">
                <a:latin typeface="Comic Sans MS" panose="030F0702030302020204" pitchFamily="66" charset="0"/>
              </a:rPr>
              <a:t>Презентації портфоліо вчителів -</a:t>
            </a:r>
            <a:r>
              <a:rPr lang="ru-RU" sz="2000" b="1" dirty="0" err="1">
                <a:latin typeface="Comic Sans MS" panose="030F0702030302020204" pitchFamily="66" charset="0"/>
              </a:rPr>
              <a:t>це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інструмент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самоаналізу</a:t>
            </a:r>
            <a:r>
              <a:rPr lang="ru-RU" sz="2000" b="1" dirty="0">
                <a:latin typeface="Comic Sans MS" panose="030F0702030302020204" pitchFamily="66" charset="0"/>
              </a:rPr>
              <a:t> та </a:t>
            </a:r>
            <a:r>
              <a:rPr lang="ru-RU" sz="2000" b="1" dirty="0" err="1">
                <a:latin typeface="Comic Sans MS" panose="030F0702030302020204" pitchFamily="66" charset="0"/>
              </a:rPr>
              <a:t>підвищення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якості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освітнього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процесу</a:t>
            </a:r>
            <a:endParaRPr lang="uk-UA" sz="20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48578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/>
          <a:srcRect l="-1509" t="26341" r="1509" b="23790"/>
          <a:stretch/>
        </p:blipFill>
        <p:spPr>
          <a:xfrm>
            <a:off x="16096" y="4177091"/>
            <a:ext cx="5630343" cy="3892403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4768" y="2567833"/>
            <a:ext cx="8945632" cy="5573601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5"/>
          <a:srcRect t="26240"/>
          <a:stretch/>
        </p:blipFill>
        <p:spPr>
          <a:xfrm>
            <a:off x="11705017" y="42162"/>
            <a:ext cx="2925383" cy="3657600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6"/>
          <a:srcRect r="35965"/>
          <a:stretch/>
        </p:blipFill>
        <p:spPr>
          <a:xfrm>
            <a:off x="5471888" y="88166"/>
            <a:ext cx="3689324" cy="3816845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7"/>
          <a:srcRect l="7377" t="27459" b="14474"/>
          <a:stretch/>
        </p:blipFill>
        <p:spPr>
          <a:xfrm>
            <a:off x="2447954" y="160106"/>
            <a:ext cx="3161372" cy="3921741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8"/>
          <a:srcRect t="18043"/>
          <a:stretch/>
        </p:blipFill>
        <p:spPr>
          <a:xfrm>
            <a:off x="8871102" y="122857"/>
            <a:ext cx="3084497" cy="350043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9"/>
          <a:srcRect t="9161" r="13343"/>
          <a:stretch/>
        </p:blipFill>
        <p:spPr>
          <a:xfrm>
            <a:off x="26165" y="130529"/>
            <a:ext cx="2665074" cy="3921741"/>
          </a:xfrm>
          <a:prstGeom prst="rect">
            <a:avLst/>
          </a:prstGeom>
        </p:spPr>
      </p:pic>
      <p:sp>
        <p:nvSpPr>
          <p:cNvPr id="5" name="Прямокутник 4"/>
          <p:cNvSpPr/>
          <p:nvPr/>
        </p:nvSpPr>
        <p:spPr>
          <a:xfrm>
            <a:off x="16097" y="3397179"/>
            <a:ext cx="14598208" cy="10156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2000" b="1" dirty="0">
                <a:solidFill>
                  <a:srgbClr val="080809"/>
                </a:solidFill>
                <a:latin typeface="Comic Sans MS" panose="030F0702030302020204" pitchFamily="66" charset="0"/>
              </a:rPr>
              <a:t>Всеукраїнська науково-практична конференція «Історичне значення «Січей» Кирила </a:t>
            </a:r>
            <a:r>
              <a:rPr lang="uk-UA" sz="2000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Трильовського</a:t>
            </a:r>
            <a:r>
              <a:rPr lang="uk-UA" sz="2000" b="1" dirty="0">
                <a:solidFill>
                  <a:srgbClr val="080809"/>
                </a:solidFill>
                <a:latin typeface="Comic Sans MS" panose="030F0702030302020204" pitchFamily="66" charset="0"/>
              </a:rPr>
              <a:t> у розвитку національної ідентичності, культури, освіти, військової справи і лицарських чеснот сучасної української молоді». 25 вересня 2025 р.</a:t>
            </a:r>
            <a:endParaRPr lang="uk-UA" sz="2000" b="1" i="0" dirty="0">
              <a:solidFill>
                <a:srgbClr val="080809"/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0128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D318D770-903B-434F-9F31-8A700845BC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64" t="35938" r="21537" b="9063"/>
          <a:stretch/>
        </p:blipFill>
        <p:spPr>
          <a:xfrm>
            <a:off x="137162" y="171450"/>
            <a:ext cx="14493238" cy="788670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id="{1B0A92A8-FC66-4688-A760-F1F20591C536}"/>
              </a:ext>
            </a:extLst>
          </p:cNvPr>
          <p:cNvSpPr/>
          <p:nvPr/>
        </p:nvSpPr>
        <p:spPr>
          <a:xfrm>
            <a:off x="6858001" y="4110901"/>
            <a:ext cx="7086600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uk-UA" sz="2000" b="1" dirty="0">
                <a:latin typeface="Comic Sans MS" panose="030F0702030302020204" pitchFamily="66" charset="0"/>
              </a:rPr>
              <a:t>Наша команда "</a:t>
            </a:r>
            <a:r>
              <a:rPr lang="en-US" sz="2000" b="1" dirty="0">
                <a:latin typeface="Comic Sans MS" panose="030F0702030302020204" pitchFamily="66" charset="0"/>
              </a:rPr>
              <a:t>Flower Lab" </a:t>
            </a:r>
            <a:r>
              <a:rPr lang="uk-UA" sz="2000" b="1" dirty="0">
                <a:latin typeface="Comic Sans MS" panose="030F0702030302020204" pitchFamily="66" charset="0"/>
              </a:rPr>
              <a:t>здобула перемогу в конкурсі "Львівські шкільні соціальні підприємства"</a:t>
            </a:r>
          </a:p>
        </p:txBody>
      </p:sp>
    </p:spTree>
    <p:extLst>
      <p:ext uri="{BB962C8B-B14F-4D97-AF65-F5344CB8AC3E}">
        <p14:creationId xmlns:p14="http://schemas.microsoft.com/office/powerpoint/2010/main" val="29231856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A566EEBE-C782-4B0C-BD0E-C88A7F4742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103" t="22649" r="22224" b="14283"/>
          <a:stretch/>
        </p:blipFill>
        <p:spPr>
          <a:xfrm>
            <a:off x="617220" y="428625"/>
            <a:ext cx="13395960" cy="7372350"/>
          </a:xfrm>
          <a:prstGeom prst="rect">
            <a:avLst/>
          </a:prstGeom>
        </p:spPr>
      </p:pic>
      <p:sp>
        <p:nvSpPr>
          <p:cNvPr id="3" name="Прямокутник 2">
            <a:extLst>
              <a:ext uri="{FF2B5EF4-FFF2-40B4-BE49-F238E27FC236}">
                <a16:creationId xmlns:a16="http://schemas.microsoft.com/office/drawing/2014/main" id="{63534372-1F00-4E8A-ADB2-CD0CE58AC0FC}"/>
              </a:ext>
            </a:extLst>
          </p:cNvPr>
          <p:cNvSpPr/>
          <p:nvPr/>
        </p:nvSpPr>
        <p:spPr>
          <a:xfrm>
            <a:off x="7315200" y="6089690"/>
            <a:ext cx="6515100" cy="14773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uk-UA" dirty="0">
                <a:latin typeface="Comic Sans MS" panose="030F0702030302020204" pitchFamily="66" charset="0"/>
              </a:rPr>
              <a:t>Участь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учнів</a:t>
            </a:r>
            <a:r>
              <a:rPr lang="ru-RU" dirty="0">
                <a:latin typeface="Comic Sans MS" panose="030F0702030302020204" pitchFamily="66" charset="0"/>
              </a:rPr>
              <a:t> 10-А </a:t>
            </a:r>
            <a:r>
              <a:rPr lang="ru-RU" dirty="0" err="1">
                <a:latin typeface="Comic Sans MS" panose="030F0702030302020204" pitchFamily="66" charset="0"/>
              </a:rPr>
              <a:t>класу</a:t>
            </a:r>
            <a:r>
              <a:rPr lang="ru-RU" dirty="0">
                <a:latin typeface="Comic Sans MS" panose="030F0702030302020204" pitchFamily="66" charset="0"/>
              </a:rPr>
              <a:t>: </a:t>
            </a:r>
            <a:r>
              <a:rPr lang="ru-RU" dirty="0" err="1">
                <a:latin typeface="Comic Sans MS" panose="030F0702030302020204" pitchFamily="66" charset="0"/>
              </a:rPr>
              <a:t>Ірина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Кіх</a:t>
            </a:r>
            <a:r>
              <a:rPr lang="ru-RU" dirty="0">
                <a:latin typeface="Comic Sans MS" panose="030F0702030302020204" pitchFamily="66" charset="0"/>
              </a:rPr>
              <a:t>, Маша Плахова, Марко </a:t>
            </a:r>
            <a:r>
              <a:rPr lang="ru-RU" dirty="0" err="1">
                <a:latin typeface="Comic Sans MS" panose="030F0702030302020204" pitchFamily="66" charset="0"/>
              </a:rPr>
              <a:t>Скоропад</a:t>
            </a:r>
            <a:r>
              <a:rPr lang="ru-RU" dirty="0">
                <a:latin typeface="Comic Sans MS" panose="030F0702030302020204" pitchFamily="66" charset="0"/>
              </a:rPr>
              <a:t> та </a:t>
            </a:r>
            <a:r>
              <a:rPr lang="ru-RU" dirty="0" err="1">
                <a:latin typeface="Comic Sans MS" panose="030F0702030302020204" pitchFamily="66" charset="0"/>
              </a:rPr>
              <a:t>їхні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наукові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керівниці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ru-RU" dirty="0" err="1">
                <a:latin typeface="Comic Sans MS" panose="030F0702030302020204" pitchFamily="66" charset="0"/>
              </a:rPr>
              <a:t>Ірина</a:t>
            </a:r>
            <a:r>
              <a:rPr lang="ru-RU" dirty="0">
                <a:latin typeface="Comic Sans MS" panose="030F0702030302020204" pitchFamily="66" charset="0"/>
              </a:rPr>
              <a:t> Гончарук і Валентина </a:t>
            </a:r>
            <a:r>
              <a:rPr lang="ru-RU" dirty="0" err="1">
                <a:latin typeface="Comic Sans MS" panose="030F0702030302020204" pitchFamily="66" charset="0"/>
              </a:rPr>
              <a:t>Деліта</a:t>
            </a:r>
            <a:r>
              <a:rPr lang="ru-RU" dirty="0">
                <a:latin typeface="Comic Sans MS" panose="030F0702030302020204" pitchFamily="66" charset="0"/>
              </a:rPr>
              <a:t> </a:t>
            </a:r>
            <a:r>
              <a:rPr lang="uk-UA" dirty="0">
                <a:latin typeface="Comic Sans MS" panose="030F0702030302020204" pitchFamily="66" charset="0"/>
              </a:rPr>
              <a:t> у Всеукраїнській науково-дослідницькій конференції «Збереження біорізноманіття. Сучасна </a:t>
            </a:r>
            <a:r>
              <a:rPr lang="uk-UA" dirty="0" err="1">
                <a:latin typeface="Comic Sans MS" panose="030F0702030302020204" pitchFamily="66" charset="0"/>
              </a:rPr>
              <a:t>екополітика</a:t>
            </a:r>
            <a:r>
              <a:rPr lang="uk-UA" dirty="0">
                <a:latin typeface="Comic Sans MS" panose="030F0702030302020204" pitchFamily="66" charset="0"/>
              </a:rPr>
              <a:t> України в умовах воєнної агресії»</a:t>
            </a:r>
          </a:p>
        </p:txBody>
      </p:sp>
    </p:spTree>
    <p:extLst>
      <p:ext uri="{BB962C8B-B14F-4D97-AF65-F5344CB8AC3E}">
        <p14:creationId xmlns:p14="http://schemas.microsoft.com/office/powerpoint/2010/main" val="10784311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545" y="253324"/>
            <a:ext cx="3044759" cy="3579778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4"/>
          <a:srcRect t="23776" b="20167"/>
          <a:stretch/>
        </p:blipFill>
        <p:spPr>
          <a:xfrm>
            <a:off x="7423527" y="276095"/>
            <a:ext cx="4580512" cy="3657195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5"/>
          <a:srcRect b="23793"/>
          <a:stretch/>
        </p:blipFill>
        <p:spPr>
          <a:xfrm>
            <a:off x="3302676" y="292032"/>
            <a:ext cx="4012631" cy="3579778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30047" y="282261"/>
            <a:ext cx="2463531" cy="3630241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71721" y="3942800"/>
            <a:ext cx="4787096" cy="4162425"/>
          </a:xfrm>
          <a:prstGeom prst="rect">
            <a:avLst/>
          </a:prstGeom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8"/>
          <a:srcRect l="-1355" t="11102" r="-45" b="22090"/>
          <a:stretch/>
        </p:blipFill>
        <p:spPr>
          <a:xfrm>
            <a:off x="7046501" y="3942800"/>
            <a:ext cx="2769343" cy="4083389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9"/>
          <a:srcRect t="34906"/>
          <a:stretch/>
        </p:blipFill>
        <p:spPr>
          <a:xfrm>
            <a:off x="127451" y="3884329"/>
            <a:ext cx="2610965" cy="4143983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10"/>
          <a:srcRect l="-2672" t="12851" r="2672" b="13085"/>
          <a:stretch/>
        </p:blipFill>
        <p:spPr>
          <a:xfrm>
            <a:off x="9815844" y="4008806"/>
            <a:ext cx="2327573" cy="4041637"/>
          </a:xfrm>
          <a:prstGeom prst="rect">
            <a:avLst/>
          </a:prstGeom>
        </p:spPr>
      </p:pic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11"/>
          <a:srcRect l="28261" t="9426" b="16094"/>
          <a:stretch/>
        </p:blipFill>
        <p:spPr>
          <a:xfrm>
            <a:off x="12236384" y="4008806"/>
            <a:ext cx="2263882" cy="4143983"/>
          </a:xfrm>
          <a:prstGeom prst="rect">
            <a:avLst/>
          </a:prstGeom>
        </p:spPr>
      </p:pic>
      <p:sp>
        <p:nvSpPr>
          <p:cNvPr id="13" name="Прямокутник 12"/>
          <p:cNvSpPr/>
          <p:nvPr/>
        </p:nvSpPr>
        <p:spPr>
          <a:xfrm>
            <a:off x="94146" y="7775411"/>
            <a:ext cx="14406120" cy="3385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ru-RU" sz="1600" dirty="0" err="1">
                <a:latin typeface="Comic Sans MS" panose="030F0702030302020204" pitchFamily="66" charset="0"/>
              </a:rPr>
              <a:t>Учні</a:t>
            </a:r>
            <a:r>
              <a:rPr lang="ru-RU" sz="1600" dirty="0">
                <a:latin typeface="Comic Sans MS" panose="030F0702030302020204" pitchFamily="66" charset="0"/>
              </a:rPr>
              <a:t> 9-А </a:t>
            </a:r>
            <a:r>
              <a:rPr lang="ru-RU" sz="1600" dirty="0" err="1">
                <a:latin typeface="Comic Sans MS" panose="030F0702030302020204" pitchFamily="66" charset="0"/>
              </a:rPr>
              <a:t>класу</a:t>
            </a:r>
            <a:r>
              <a:rPr lang="ru-RU" sz="1600" dirty="0">
                <a:latin typeface="Comic Sans MS" panose="030F0702030302020204" pitchFamily="66" charset="0"/>
              </a:rPr>
              <a:t>  Олеся </a:t>
            </a:r>
            <a:r>
              <a:rPr lang="ru-RU" sz="1600" dirty="0" err="1">
                <a:latin typeface="Comic Sans MS" panose="030F0702030302020204" pitchFamily="66" charset="0"/>
              </a:rPr>
              <a:t>Бартошик</a:t>
            </a:r>
            <a:r>
              <a:rPr lang="ru-RU" sz="1600" dirty="0">
                <a:latin typeface="Comic Sans MS" panose="030F0702030302020204" pitchFamily="66" charset="0"/>
              </a:rPr>
              <a:t> та Марко </a:t>
            </a:r>
            <a:r>
              <a:rPr lang="ru-RU" sz="1600" dirty="0" err="1">
                <a:latin typeface="Comic Sans MS" panose="030F0702030302020204" pitchFamily="66" charset="0"/>
              </a:rPr>
              <a:t>Хмелюк</a:t>
            </a:r>
            <a:r>
              <a:rPr lang="ru-RU" sz="1600" dirty="0">
                <a:latin typeface="Comic Sans MS" panose="030F0702030302020204" pitchFamily="66" charset="0"/>
              </a:rPr>
              <a:t> </a:t>
            </a:r>
            <a:r>
              <a:rPr lang="ru-RU" sz="1600" dirty="0" err="1">
                <a:latin typeface="Comic Sans MS" panose="030F0702030302020204" pitchFamily="66" charset="0"/>
              </a:rPr>
              <a:t>здобулиІ</a:t>
            </a:r>
            <a:r>
              <a:rPr lang="ru-RU" sz="1600" dirty="0">
                <a:latin typeface="Comic Sans MS" panose="030F0702030302020204" pitchFamily="66" charset="0"/>
              </a:rPr>
              <a:t> </a:t>
            </a:r>
            <a:r>
              <a:rPr lang="ru-RU" sz="1600" dirty="0" err="1">
                <a:latin typeface="Comic Sans MS" panose="030F0702030302020204" pitchFamily="66" charset="0"/>
              </a:rPr>
              <a:t>місце</a:t>
            </a:r>
            <a:r>
              <a:rPr lang="ru-RU" sz="1600" dirty="0">
                <a:latin typeface="Comic Sans MS" panose="030F0702030302020204" pitchFamily="66" charset="0"/>
              </a:rPr>
              <a:t> у </a:t>
            </a:r>
            <a:r>
              <a:rPr lang="ru-RU" sz="1600" dirty="0" err="1">
                <a:latin typeface="Comic Sans MS" panose="030F0702030302020204" pitchFamily="66" charset="0"/>
              </a:rPr>
              <a:t>навчально-розважальному</a:t>
            </a:r>
            <a:r>
              <a:rPr lang="ru-RU" sz="1600" dirty="0">
                <a:latin typeface="Comic Sans MS" panose="030F0702030302020204" pitchFamily="66" charset="0"/>
              </a:rPr>
              <a:t> </a:t>
            </a:r>
            <a:r>
              <a:rPr lang="en-US" sz="1600" dirty="0">
                <a:latin typeface="Comic Sans MS" panose="030F0702030302020204" pitchFamily="66" charset="0"/>
              </a:rPr>
              <a:t>STEM</a:t>
            </a:r>
            <a:r>
              <a:rPr lang="ru-RU" sz="1600" dirty="0">
                <a:latin typeface="Comic Sans MS" panose="030F0702030302020204" pitchFamily="66" charset="0"/>
              </a:rPr>
              <a:t> </a:t>
            </a:r>
            <a:r>
              <a:rPr lang="ru-RU" sz="1600" dirty="0" err="1">
                <a:latin typeface="Comic Sans MS" panose="030F0702030302020204" pitchFamily="66" charset="0"/>
              </a:rPr>
              <a:t>конкурсі</a:t>
            </a:r>
            <a:r>
              <a:rPr lang="ru-RU" sz="1600" dirty="0">
                <a:latin typeface="Comic Sans MS" panose="030F0702030302020204" pitchFamily="66" charset="0"/>
              </a:rPr>
              <a:t> «Пан і </a:t>
            </a:r>
            <a:r>
              <a:rPr lang="ru-RU" sz="1600" dirty="0" err="1">
                <a:latin typeface="Comic Sans MS" panose="030F0702030302020204" pitchFamily="66" charset="0"/>
              </a:rPr>
              <a:t>Панянка</a:t>
            </a:r>
            <a:r>
              <a:rPr lang="ru-RU" sz="1600" dirty="0">
                <a:latin typeface="Comic Sans MS" panose="030F0702030302020204" pitchFamily="66" charset="0"/>
              </a:rPr>
              <a:t>»! </a:t>
            </a:r>
            <a:endParaRPr lang="uk-UA" sz="1600" dirty="0">
              <a:latin typeface="Comic Sans MS" panose="030F0702030302020204" pitchFamily="66" charset="0"/>
            </a:endParaRPr>
          </a:p>
        </p:txBody>
      </p:sp>
      <p:sp>
        <p:nvSpPr>
          <p:cNvPr id="14" name="Прямокутник 13"/>
          <p:cNvSpPr/>
          <p:nvPr/>
        </p:nvSpPr>
        <p:spPr>
          <a:xfrm>
            <a:off x="163545" y="3705313"/>
            <a:ext cx="14438252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1400" dirty="0">
                <a:latin typeface="Comic Sans MS" panose="030F0702030302020204" pitchFamily="66" charset="0"/>
              </a:rPr>
              <a:t>Презентація </a:t>
            </a:r>
            <a:r>
              <a:rPr lang="en-US" sz="1400" dirty="0">
                <a:latin typeface="Comic Sans MS" panose="030F0702030302020204" pitchFamily="66" charset="0"/>
              </a:rPr>
              <a:t>STEM-</a:t>
            </a:r>
            <a:r>
              <a:rPr lang="uk-UA" sz="1400" dirty="0" err="1">
                <a:latin typeface="Comic Sans MS" panose="030F0702030302020204" pitchFamily="66" charset="0"/>
              </a:rPr>
              <a:t>проєктів</a:t>
            </a:r>
            <a:r>
              <a:rPr lang="uk-UA" sz="1400" dirty="0">
                <a:latin typeface="Comic Sans MS" panose="030F0702030302020204" pitchFamily="66" charset="0"/>
              </a:rPr>
              <a:t> у шести номінаціях: Фізика: Шевченко Владислав, 9-А. Хімія: Фокіна Софія, 9-Б. Робототехніка: </a:t>
            </a:r>
            <a:r>
              <a:rPr lang="uk-UA" sz="1400" dirty="0" err="1">
                <a:latin typeface="Comic Sans MS" panose="030F0702030302020204" pitchFamily="66" charset="0"/>
              </a:rPr>
              <a:t>Хмелюк</a:t>
            </a:r>
            <a:r>
              <a:rPr lang="uk-UA" sz="1400" dirty="0">
                <a:latin typeface="Comic Sans MS" panose="030F0702030302020204" pitchFamily="66" charset="0"/>
              </a:rPr>
              <a:t> Марко, 9-А. Математика: </a:t>
            </a:r>
            <a:r>
              <a:rPr lang="uk-UA" sz="1400" dirty="0" err="1">
                <a:latin typeface="Comic Sans MS" panose="030F0702030302020204" pitchFamily="66" charset="0"/>
              </a:rPr>
              <a:t>Петрина</a:t>
            </a:r>
            <a:r>
              <a:rPr lang="uk-UA" sz="1400" dirty="0">
                <a:latin typeface="Comic Sans MS" panose="030F0702030302020204" pitchFamily="66" charset="0"/>
              </a:rPr>
              <a:t> Олег, 9-Б. Громадянська освіта: </a:t>
            </a:r>
            <a:r>
              <a:rPr lang="uk-UA" sz="1400" dirty="0" err="1">
                <a:latin typeface="Comic Sans MS" panose="030F0702030302020204" pitchFamily="66" charset="0"/>
              </a:rPr>
              <a:t>Перейма</a:t>
            </a:r>
            <a:r>
              <a:rPr lang="uk-UA" sz="1400" dirty="0">
                <a:latin typeface="Comic Sans MS" panose="030F0702030302020204" pitchFamily="66" charset="0"/>
              </a:rPr>
              <a:t> Божена, 9-Б. Фінансова грамотність (англійською мовою): </a:t>
            </a:r>
            <a:r>
              <a:rPr lang="uk-UA" sz="1400" dirty="0" err="1">
                <a:latin typeface="Comic Sans MS" panose="030F0702030302020204" pitchFamily="66" charset="0"/>
              </a:rPr>
              <a:t>Тараник</a:t>
            </a:r>
            <a:r>
              <a:rPr lang="uk-UA" sz="1400" dirty="0">
                <a:latin typeface="Comic Sans MS" panose="030F0702030302020204" pitchFamily="66" charset="0"/>
              </a:rPr>
              <a:t> Давид, 9-А. </a:t>
            </a:r>
          </a:p>
        </p:txBody>
      </p:sp>
      <p:pic>
        <p:nvPicPr>
          <p:cNvPr id="15" name="Рисунок 1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63545" y="16419"/>
            <a:ext cx="13003895" cy="49381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4467513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t="27169"/>
          <a:stretch/>
        </p:blipFill>
        <p:spPr>
          <a:xfrm>
            <a:off x="5685767" y="4336030"/>
            <a:ext cx="5827298" cy="3754919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456049"/>
            <a:ext cx="5636871" cy="3634902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4"/>
          <a:srcRect t="17367"/>
          <a:stretch/>
        </p:blipFill>
        <p:spPr>
          <a:xfrm>
            <a:off x="11561960" y="377839"/>
            <a:ext cx="2896480" cy="4036978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5"/>
          <a:srcRect l="10253" t="25554" r="6076" b="39130"/>
          <a:stretch/>
        </p:blipFill>
        <p:spPr>
          <a:xfrm>
            <a:off x="4008237" y="1191732"/>
            <a:ext cx="5129064" cy="3227272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194" y="1112557"/>
            <a:ext cx="2136513" cy="3218898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598088" y="4513633"/>
            <a:ext cx="2824224" cy="3667214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8"/>
          <a:srcRect l="-610" t="18943" b="31562"/>
          <a:stretch/>
        </p:blipFill>
        <p:spPr>
          <a:xfrm>
            <a:off x="9085634" y="1154688"/>
            <a:ext cx="2427431" cy="3181342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9"/>
          <a:srcRect l="16972" t="24468" b="11813"/>
          <a:stretch/>
        </p:blipFill>
        <p:spPr>
          <a:xfrm>
            <a:off x="2149707" y="1135087"/>
            <a:ext cx="2114037" cy="2570413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10"/>
          <a:srcRect t="27101" b="36249"/>
          <a:stretch/>
        </p:blipFill>
        <p:spPr>
          <a:xfrm>
            <a:off x="2198602" y="3116653"/>
            <a:ext cx="2114037" cy="2139930"/>
          </a:xfrm>
          <a:prstGeom prst="rect">
            <a:avLst/>
          </a:prstGeom>
        </p:spPr>
      </p:pic>
      <p:sp>
        <p:nvSpPr>
          <p:cNvPr id="9" name="Прямокутник 8"/>
          <p:cNvSpPr/>
          <p:nvPr/>
        </p:nvSpPr>
        <p:spPr>
          <a:xfrm>
            <a:off x="1" y="79309"/>
            <a:ext cx="11537512" cy="116955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ru-RU" dirty="0"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ru-RU" sz="2000" dirty="0">
                <a:latin typeface="Comic Sans MS" panose="030F0702030302020204" pitchFamily="66" charset="0"/>
              </a:rPr>
              <a:t>STEM-</a:t>
            </a:r>
            <a:r>
              <a:rPr lang="ru-RU" sz="2000" dirty="0" err="1">
                <a:latin typeface="Comic Sans MS" panose="030F0702030302020204" pitchFamily="66" charset="0"/>
              </a:rPr>
              <a:t>навчання</a:t>
            </a:r>
            <a:r>
              <a:rPr lang="ru-RU" sz="2000" dirty="0">
                <a:latin typeface="Comic Sans MS" panose="030F0702030302020204" pitchFamily="66" charset="0"/>
              </a:rPr>
              <a:t> в </a:t>
            </a:r>
            <a:r>
              <a:rPr lang="ru-RU" sz="2000" dirty="0" err="1">
                <a:latin typeface="Comic Sans MS" panose="030F0702030302020204" pitchFamily="66" charset="0"/>
              </a:rPr>
              <a:t>дії</a:t>
            </a:r>
            <a:r>
              <a:rPr lang="ru-RU" sz="2000" dirty="0">
                <a:latin typeface="Comic Sans MS" panose="030F0702030302020204" pitchFamily="66" charset="0"/>
              </a:rPr>
              <a:t>: </a:t>
            </a:r>
            <a:r>
              <a:rPr lang="ru-RU" sz="2000" dirty="0" err="1">
                <a:latin typeface="Comic Sans MS" panose="030F0702030302020204" pitchFamily="66" charset="0"/>
              </a:rPr>
              <a:t>хімічний</a:t>
            </a:r>
            <a:r>
              <a:rPr lang="ru-RU" sz="2000" dirty="0">
                <a:latin typeface="Comic Sans MS" panose="030F0702030302020204" pitchFamily="66" charset="0"/>
              </a:rPr>
              <a:t> практикум у </a:t>
            </a:r>
            <a:r>
              <a:rPr lang="ru-RU" sz="2000" dirty="0" err="1">
                <a:latin typeface="Comic Sans MS" panose="030F0702030302020204" pitchFamily="66" charset="0"/>
              </a:rPr>
              <a:t>сучасній</a:t>
            </a:r>
            <a:r>
              <a:rPr lang="ru-RU" sz="2000" dirty="0">
                <a:latin typeface="Comic Sans MS" panose="030F0702030302020204" pitchFamily="66" charset="0"/>
              </a:rPr>
              <a:t> </a:t>
            </a:r>
            <a:r>
              <a:rPr lang="ru-RU" sz="2000" dirty="0" err="1">
                <a:latin typeface="Comic Sans MS" panose="030F0702030302020204" pitchFamily="66" charset="0"/>
              </a:rPr>
              <a:t>лабораторії</a:t>
            </a:r>
            <a:r>
              <a:rPr lang="ru-RU" sz="2000" dirty="0">
                <a:latin typeface="Comic Sans MS" panose="030F0702030302020204" pitchFamily="66" charset="0"/>
              </a:rPr>
              <a:t> LEOLAND.</a:t>
            </a:r>
            <a:endParaRPr lang="ru-RU" dirty="0">
              <a:latin typeface="Comic Sans MS" panose="030F0702030302020204" pitchFamily="66" charset="0"/>
            </a:endParaRPr>
          </a:p>
          <a:p>
            <a:pPr algn="ctr"/>
            <a:r>
              <a:rPr lang="ru-RU" sz="1600" dirty="0" err="1">
                <a:latin typeface="Comic Sans MS" panose="030F0702030302020204" pitchFamily="66" charset="0"/>
              </a:rPr>
              <a:t>Перші</a:t>
            </a:r>
            <a:r>
              <a:rPr lang="ru-RU" sz="1600" dirty="0">
                <a:latin typeface="Comic Sans MS" panose="030F0702030302020204" pitchFamily="66" charset="0"/>
              </a:rPr>
              <a:t> кроки </a:t>
            </a:r>
            <a:r>
              <a:rPr lang="ru-RU" sz="1600" dirty="0" err="1">
                <a:latin typeface="Comic Sans MS" panose="030F0702030302020204" pitchFamily="66" charset="0"/>
              </a:rPr>
              <a:t>досліджень</a:t>
            </a:r>
            <a:r>
              <a:rPr lang="ru-RU" sz="1600" dirty="0">
                <a:latin typeface="Comic Sans MS" panose="030F0702030302020204" pitchFamily="66" charset="0"/>
              </a:rPr>
              <a:t> для </a:t>
            </a:r>
            <a:r>
              <a:rPr lang="ru-RU" sz="1600" dirty="0" err="1">
                <a:latin typeface="Comic Sans MS" panose="030F0702030302020204" pitchFamily="66" charset="0"/>
              </a:rPr>
              <a:t>учнів</a:t>
            </a:r>
            <a:r>
              <a:rPr lang="ru-RU" sz="1600" dirty="0">
                <a:latin typeface="Comic Sans MS" panose="030F0702030302020204" pitchFamily="66" charset="0"/>
              </a:rPr>
              <a:t> 7-х </a:t>
            </a:r>
            <a:r>
              <a:rPr lang="ru-RU" sz="1600" dirty="0" err="1">
                <a:latin typeface="Comic Sans MS" panose="030F0702030302020204" pitchFamily="66" charset="0"/>
              </a:rPr>
              <a:t>класів</a:t>
            </a:r>
            <a:r>
              <a:rPr lang="ru-RU" sz="1600" dirty="0">
                <a:latin typeface="Comic Sans MS" panose="030F0702030302020204" pitchFamily="66" charset="0"/>
              </a:rPr>
              <a:t> та </a:t>
            </a:r>
            <a:r>
              <a:rPr lang="ru-RU" sz="1600" dirty="0" err="1">
                <a:latin typeface="Comic Sans MS" panose="030F0702030302020204" pitchFamily="66" charset="0"/>
              </a:rPr>
              <a:t>експериментальна</a:t>
            </a:r>
            <a:r>
              <a:rPr lang="ru-RU" sz="1600" dirty="0">
                <a:latin typeface="Comic Sans MS" panose="030F0702030302020204" pitchFamily="66" charset="0"/>
              </a:rPr>
              <a:t> </a:t>
            </a:r>
            <a:r>
              <a:rPr lang="ru-RU" sz="1600" dirty="0" err="1">
                <a:latin typeface="Comic Sans MS" panose="030F0702030302020204" pitchFamily="66" charset="0"/>
              </a:rPr>
              <a:t>частина</a:t>
            </a:r>
            <a:r>
              <a:rPr lang="ru-RU" sz="1600" dirty="0">
                <a:latin typeface="Comic Sans MS" panose="030F0702030302020204" pitchFamily="66" charset="0"/>
              </a:rPr>
              <a:t> </a:t>
            </a:r>
            <a:r>
              <a:rPr lang="ru-RU" sz="1600" dirty="0" err="1">
                <a:latin typeface="Comic Sans MS" panose="030F0702030302020204" pitchFamily="66" charset="0"/>
              </a:rPr>
              <a:t>практичних</a:t>
            </a:r>
            <a:r>
              <a:rPr lang="ru-RU" sz="1600" dirty="0">
                <a:latin typeface="Comic Sans MS" panose="030F0702030302020204" pitchFamily="66" charset="0"/>
              </a:rPr>
              <a:t> </a:t>
            </a:r>
            <a:r>
              <a:rPr lang="ru-RU" sz="1600" dirty="0" err="1">
                <a:latin typeface="Comic Sans MS" panose="030F0702030302020204" pitchFamily="66" charset="0"/>
              </a:rPr>
              <a:t>робіт</a:t>
            </a:r>
            <a:r>
              <a:rPr lang="ru-RU" sz="1600" dirty="0">
                <a:latin typeface="Comic Sans MS" panose="030F0702030302020204" pitchFamily="66" charset="0"/>
              </a:rPr>
              <a:t> для </a:t>
            </a:r>
            <a:r>
              <a:rPr lang="ru-RU" sz="1600" dirty="0" err="1">
                <a:latin typeface="Comic Sans MS" panose="030F0702030302020204" pitchFamily="66" charset="0"/>
              </a:rPr>
              <a:t>учнів</a:t>
            </a:r>
            <a:r>
              <a:rPr lang="ru-RU" sz="1600" dirty="0">
                <a:latin typeface="Comic Sans MS" panose="030F0702030302020204" pitchFamily="66" charset="0"/>
              </a:rPr>
              <a:t> 9-х </a:t>
            </a:r>
            <a:r>
              <a:rPr lang="ru-RU" sz="1600" dirty="0" err="1">
                <a:latin typeface="Comic Sans MS" panose="030F0702030302020204" pitchFamily="66" charset="0"/>
              </a:rPr>
              <a:t>класів</a:t>
            </a:r>
            <a:endParaRPr lang="ru-RU" sz="1600" dirty="0">
              <a:latin typeface="Comic Sans MS" panose="030F0702030302020204" pitchFamily="66" charset="0"/>
            </a:endParaRPr>
          </a:p>
          <a:p>
            <a:pPr algn="ctr"/>
            <a:endParaRPr lang="uk-UA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95319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2362" y="184565"/>
            <a:ext cx="3256944" cy="3930235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/>
          <a:srcRect l="12997" t="18844" r="8875"/>
          <a:stretch/>
        </p:blipFill>
        <p:spPr>
          <a:xfrm>
            <a:off x="130814" y="3694842"/>
            <a:ext cx="6852350" cy="439011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28821" y="144648"/>
            <a:ext cx="3264061" cy="3887819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982" y="171649"/>
            <a:ext cx="2484048" cy="3404481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47000"/>
                    </a14:imgEffect>
                    <a14:imgEffect>
                      <a14:brightnessContrast bright="33000" contrast="-16000"/>
                    </a14:imgEffect>
                  </a14:imgLayer>
                </a14:imgProps>
              </a:ext>
            </a:extLst>
          </a:blip>
          <a:srcRect l="23361" t="25976" r="7604" b="1743"/>
          <a:stretch/>
        </p:blipFill>
        <p:spPr>
          <a:xfrm>
            <a:off x="2372810" y="144648"/>
            <a:ext cx="5274428" cy="385144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200FDB9-42E9-4733-AF8D-AAE5FF33058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62194" y="3485745"/>
            <a:ext cx="7068803" cy="4678002"/>
          </a:xfrm>
          <a:prstGeom prst="rect">
            <a:avLst/>
          </a:prstGeom>
        </p:spPr>
      </p:pic>
      <p:sp>
        <p:nvSpPr>
          <p:cNvPr id="8" name="Прямокутник 7">
            <a:extLst>
              <a:ext uri="{FF2B5EF4-FFF2-40B4-BE49-F238E27FC236}">
                <a16:creationId xmlns:a16="http://schemas.microsoft.com/office/drawing/2014/main" id="{E11D03B7-1DC0-4F16-9B7C-D5A4A04805CC}"/>
              </a:ext>
            </a:extLst>
          </p:cNvPr>
          <p:cNvSpPr/>
          <p:nvPr/>
        </p:nvSpPr>
        <p:spPr>
          <a:xfrm>
            <a:off x="220982" y="3506597"/>
            <a:ext cx="14200183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ru-RU" sz="2000" b="1" dirty="0">
                <a:latin typeface="Comic Sans MS" panose="030F0702030302020204" pitchFamily="66" charset="0"/>
              </a:rPr>
              <a:t>У межах </a:t>
            </a:r>
            <a:r>
              <a:rPr lang="ru-RU" sz="2000" b="1" dirty="0" err="1">
                <a:latin typeface="Comic Sans MS" panose="030F0702030302020204" pitchFamily="66" charset="0"/>
              </a:rPr>
              <a:t>реалізації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шкільного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проєкту</a:t>
            </a:r>
            <a:r>
              <a:rPr lang="ru-RU" sz="2000" b="1" dirty="0">
                <a:latin typeface="Comic Sans MS" panose="030F0702030302020204" pitchFamily="66" charset="0"/>
              </a:rPr>
              <a:t> «</a:t>
            </a:r>
            <a:r>
              <a:rPr lang="ru-RU" sz="2000" b="1" dirty="0" err="1">
                <a:latin typeface="Comic Sans MS" panose="030F0702030302020204" pitchFamily="66" charset="0"/>
              </a:rPr>
              <a:t>Розвиваємо</a:t>
            </a:r>
            <a:r>
              <a:rPr lang="ru-RU" sz="2000" b="1" dirty="0">
                <a:latin typeface="Comic Sans MS" panose="030F0702030302020204" pitchFamily="66" charset="0"/>
              </a:rPr>
              <a:t> STEM» у </a:t>
            </a:r>
            <a:r>
              <a:rPr lang="ru-RU" sz="2000" b="1" dirty="0" err="1">
                <a:latin typeface="Comic Sans MS" panose="030F0702030302020204" pitchFamily="66" charset="0"/>
              </a:rPr>
              <a:t>музейній</a:t>
            </a:r>
            <a:r>
              <a:rPr lang="ru-RU" sz="2000" b="1" dirty="0">
                <a:latin typeface="Comic Sans MS" panose="030F0702030302020204" pitchFamily="66" charset="0"/>
              </a:rPr>
              <a:t> </a:t>
            </a:r>
            <a:r>
              <a:rPr lang="ru-RU" sz="2000" b="1" dirty="0" err="1">
                <a:latin typeface="Comic Sans MS" panose="030F0702030302020204" pitchFamily="66" charset="0"/>
              </a:rPr>
              <a:t>експозиції</a:t>
            </a:r>
            <a:r>
              <a:rPr lang="ru-RU" sz="2000" b="1" dirty="0">
                <a:latin typeface="Comic Sans MS" panose="030F0702030302020204" pitchFamily="66" charset="0"/>
              </a:rPr>
              <a:t> АТ «</a:t>
            </a:r>
            <a:r>
              <a:rPr lang="ru-RU" sz="2000" b="1" dirty="0" err="1">
                <a:latin typeface="Comic Sans MS" panose="030F0702030302020204" pitchFamily="66" charset="0"/>
              </a:rPr>
              <a:t>Галичфарм</a:t>
            </a:r>
            <a:r>
              <a:rPr lang="ru-RU" sz="2000" b="1" dirty="0">
                <a:latin typeface="Comic Sans MS" panose="030F0702030302020204" pitchFamily="66" charset="0"/>
              </a:rPr>
              <a:t>»</a:t>
            </a:r>
          </a:p>
          <a:p>
            <a:pPr algn="ctr"/>
            <a:r>
              <a:rPr lang="ru-RU" sz="2000" b="1" dirty="0">
                <a:latin typeface="Comic Sans MS" panose="030F0702030302020204" pitchFamily="66" charset="0"/>
              </a:rPr>
              <a:t>проведено </a:t>
            </a:r>
            <a:r>
              <a:rPr lang="ru-RU" sz="2000" b="1" dirty="0" err="1">
                <a:latin typeface="Comic Sans MS" panose="030F0702030302020204" pitchFamily="66" charset="0"/>
              </a:rPr>
              <a:t>захопливі</a:t>
            </a:r>
            <a:r>
              <a:rPr lang="ru-RU" sz="2000" b="1" dirty="0">
                <a:latin typeface="Comic Sans MS" panose="030F0702030302020204" pitchFamily="66" charset="0"/>
              </a:rPr>
              <a:t> STEM-уроки з </a:t>
            </a:r>
            <a:r>
              <a:rPr lang="ru-RU" sz="2000" b="1" dirty="0" err="1">
                <a:latin typeface="Comic Sans MS" panose="030F0702030302020204" pitchFamily="66" charset="0"/>
              </a:rPr>
              <a:t>учнями</a:t>
            </a:r>
            <a:r>
              <a:rPr lang="ru-RU" sz="2000" b="1" dirty="0">
                <a:latin typeface="Comic Sans MS" panose="030F0702030302020204" pitchFamily="66" charset="0"/>
              </a:rPr>
              <a:t> 6-Б, 8-А, 10-А </a:t>
            </a:r>
            <a:r>
              <a:rPr lang="ru-RU" sz="2000" b="1" dirty="0" err="1">
                <a:latin typeface="Comic Sans MS" panose="030F0702030302020204" pitchFamily="66" charset="0"/>
              </a:rPr>
              <a:t>класів</a:t>
            </a:r>
            <a:endParaRPr lang="uk-UA" sz="20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76433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/>
          <a:srcRect t="16639" b="27417"/>
          <a:stretch/>
        </p:blipFill>
        <p:spPr>
          <a:xfrm>
            <a:off x="3524001" y="1108681"/>
            <a:ext cx="5778886" cy="3414531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052" y="1145894"/>
            <a:ext cx="3250767" cy="3439314"/>
          </a:xfrm>
          <a:prstGeom prst="rect">
            <a:avLst/>
          </a:prstGeom>
        </p:spPr>
      </p:pic>
      <p:sp>
        <p:nvSpPr>
          <p:cNvPr id="4" name="Прямокутник 3"/>
          <p:cNvSpPr/>
          <p:nvPr/>
        </p:nvSpPr>
        <p:spPr>
          <a:xfrm>
            <a:off x="679018" y="3876881"/>
            <a:ext cx="9342640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I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місце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команди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учнів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6-7-х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класів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у районному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етапі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інтелектуального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</a:t>
            </a:r>
            <a:r>
              <a:rPr lang="ru-RU" b="1" dirty="0" err="1">
                <a:solidFill>
                  <a:srgbClr val="080809"/>
                </a:solidFill>
                <a:latin typeface="Comic Sans MS" panose="030F0702030302020204" pitchFamily="66" charset="0"/>
              </a:rPr>
              <a:t>змагання</a:t>
            </a:r>
            <a:r>
              <a:rPr lang="ru-RU" b="1" dirty="0">
                <a:solidFill>
                  <a:srgbClr val="080809"/>
                </a:solidFill>
                <a:latin typeface="Comic Sans MS" panose="030F0702030302020204" pitchFamily="66" charset="0"/>
              </a:rPr>
              <a:t> </a:t>
            </a:r>
            <a:r>
              <a:rPr lang="en-US" b="1" dirty="0">
                <a:latin typeface="Comic Sans MS" panose="030F0702030302020204" pitchFamily="66" charset="0"/>
              </a:rPr>
              <a:t>«</a:t>
            </a:r>
            <a:r>
              <a:rPr lang="en-US" b="1" dirty="0" err="1">
                <a:latin typeface="Comic Sans MS" panose="030F0702030302020204" pitchFamily="66" charset="0"/>
              </a:rPr>
              <a:t>Lviv</a:t>
            </a:r>
            <a:r>
              <a:rPr lang="en-US" b="1" dirty="0">
                <a:latin typeface="Comic Sans MS" panose="030F0702030302020204" pitchFamily="66" charset="0"/>
              </a:rPr>
              <a:t> School Quiz»!</a:t>
            </a:r>
            <a:r>
              <a:rPr lang="uk-UA" b="1" dirty="0">
                <a:latin typeface="Comic Sans MS" panose="030F0702030302020204" pitchFamily="66" charset="0"/>
              </a:rPr>
              <a:t> 27 листопада 2025 р.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256" y="4200046"/>
            <a:ext cx="4803496" cy="384279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40224" y="4585208"/>
            <a:ext cx="4791922" cy="3391382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85117" y="736999"/>
            <a:ext cx="4955388" cy="3463047"/>
          </a:xfrm>
          <a:prstGeom prst="rect">
            <a:avLst/>
          </a:prstGeom>
        </p:spPr>
      </p:pic>
      <p:sp>
        <p:nvSpPr>
          <p:cNvPr id="7" name="Прямокутник 6">
            <a:extLst>
              <a:ext uri="{FF2B5EF4-FFF2-40B4-BE49-F238E27FC236}">
                <a16:creationId xmlns:a16="http://schemas.microsoft.com/office/drawing/2014/main" id="{608DC553-2197-4E55-9BA7-D90ABA7E0EB4}"/>
              </a:ext>
            </a:extLst>
          </p:cNvPr>
          <p:cNvSpPr/>
          <p:nvPr/>
        </p:nvSpPr>
        <p:spPr>
          <a:xfrm>
            <a:off x="3524001" y="73968"/>
            <a:ext cx="5987537" cy="83099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en-US" sz="4800" dirty="0">
                <a:latin typeface="Comic Sans MS" panose="030F0702030302020204" pitchFamily="66" charset="0"/>
              </a:rPr>
              <a:t>«</a:t>
            </a:r>
            <a:r>
              <a:rPr lang="en-US" sz="4800" dirty="0" err="1">
                <a:latin typeface="Comic Sans MS" panose="030F0702030302020204" pitchFamily="66" charset="0"/>
              </a:rPr>
              <a:t>Lviv</a:t>
            </a:r>
            <a:r>
              <a:rPr lang="en-US" sz="4800" dirty="0">
                <a:latin typeface="Comic Sans MS" panose="030F0702030302020204" pitchFamily="66" charset="0"/>
              </a:rPr>
              <a:t> School Quiz»! </a:t>
            </a:r>
            <a:endParaRPr lang="uk-UA" sz="4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06028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l="44327" t="26315" r="17019" b="16414"/>
          <a:stretch/>
        </p:blipFill>
        <p:spPr>
          <a:xfrm>
            <a:off x="59003" y="87566"/>
            <a:ext cx="7069015" cy="7789985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CBF7075-F465-4E90-8275-63C75C5156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8769" y="66650"/>
            <a:ext cx="3366605" cy="4373464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D738E4A0-AF7E-48B5-B391-AB25EDAF32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703" t="20433" r="50000" b="7459"/>
          <a:stretch/>
        </p:blipFill>
        <p:spPr>
          <a:xfrm>
            <a:off x="10176384" y="232499"/>
            <a:ext cx="3961646" cy="6066126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53F66273-157D-4A47-9EC9-B3DB2575FBC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0286"/>
          <a:stretch/>
        </p:blipFill>
        <p:spPr>
          <a:xfrm>
            <a:off x="7069015" y="4440113"/>
            <a:ext cx="7502382" cy="3582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9047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E354670-68D3-43F4-B4D2-6966918295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53" t="22052" r="22287" b="14505"/>
          <a:stretch/>
        </p:blipFill>
        <p:spPr>
          <a:xfrm>
            <a:off x="214238" y="331470"/>
            <a:ext cx="7626741" cy="7732395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DCC3626-C6D6-4F4D-A279-257E07008F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383" t="22813" r="22684" b="10937"/>
          <a:stretch/>
        </p:blipFill>
        <p:spPr>
          <a:xfrm>
            <a:off x="7635240" y="331470"/>
            <a:ext cx="6755511" cy="7732395"/>
          </a:xfrm>
          <a:prstGeom prst="rect">
            <a:avLst/>
          </a:prstGeom>
        </p:spPr>
      </p:pic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9117721F-CFC3-4CAC-833D-E09728A524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447" y="3497580"/>
            <a:ext cx="3775412" cy="47320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765246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AFBDFF73-4E16-4680-9B2E-B30EF1A45B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6000"/>
                    </a14:imgEffect>
                    <a14:imgEffect>
                      <a14:brightnessContrast contras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4082696"/>
            <a:ext cx="4881384" cy="3935802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1CC6B3FF-E72D-427C-8C00-0FD4DD01FC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699" y="4125828"/>
            <a:ext cx="4711192" cy="3588589"/>
          </a:xfrm>
          <a:prstGeom prst="rect">
            <a:avLst/>
          </a:prstGeom>
        </p:spPr>
      </p:pic>
      <p:sp>
        <p:nvSpPr>
          <p:cNvPr id="4" name="Прямокутник 3">
            <a:extLst>
              <a:ext uri="{FF2B5EF4-FFF2-40B4-BE49-F238E27FC236}">
                <a16:creationId xmlns:a16="http://schemas.microsoft.com/office/drawing/2014/main" id="{B5287D0D-C204-4754-BFF1-15D74E914267}"/>
              </a:ext>
            </a:extLst>
          </p:cNvPr>
          <p:cNvSpPr/>
          <p:nvPr/>
        </p:nvSpPr>
        <p:spPr>
          <a:xfrm>
            <a:off x="4888731" y="7644426"/>
            <a:ext cx="4677884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STEM-</a:t>
            </a:r>
            <a:r>
              <a:rPr lang="uk-UA" sz="2000" dirty="0">
                <a:latin typeface="Comic Sans MS" panose="030F0702030302020204" pitchFamily="66" charset="0"/>
              </a:rPr>
              <a:t>майстерка "Павучі перегони"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EE02D61-608B-4036-8F9B-BC2DC089E5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3655929" y="202587"/>
            <a:ext cx="3818205" cy="3741498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E492CE60-F5CF-4F34-B5A9-1A362A83E70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669" t="11321" b="9015"/>
          <a:stretch/>
        </p:blipFill>
        <p:spPr>
          <a:xfrm>
            <a:off x="11031245" y="158205"/>
            <a:ext cx="3512891" cy="4623757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BA8BB04E-9809-42EC-94AB-AA0EBF47DCC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817" y="88096"/>
            <a:ext cx="3534674" cy="3935802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CEC62DE6-3E4A-4FB7-93FC-7E08240348E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35781" y="146894"/>
            <a:ext cx="3534674" cy="3935802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F9B4553C-77E8-424A-A57D-0F28EF4D140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75207" y="3993197"/>
            <a:ext cx="4554746" cy="4114800"/>
          </a:xfrm>
          <a:prstGeom prst="rect">
            <a:avLst/>
          </a:prstGeom>
        </p:spPr>
      </p:pic>
      <p:sp>
        <p:nvSpPr>
          <p:cNvPr id="10" name="Прямокутник 9">
            <a:extLst>
              <a:ext uri="{FF2B5EF4-FFF2-40B4-BE49-F238E27FC236}">
                <a16:creationId xmlns:a16="http://schemas.microsoft.com/office/drawing/2014/main" id="{12845AE5-E901-453A-A583-D697B37AD519}"/>
              </a:ext>
            </a:extLst>
          </p:cNvPr>
          <p:cNvSpPr/>
          <p:nvPr/>
        </p:nvSpPr>
        <p:spPr>
          <a:xfrm>
            <a:off x="2552370" y="3684971"/>
            <a:ext cx="11777583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ru-RU" sz="2000" dirty="0">
                <a:latin typeface="Comic Sans MS" panose="030F0702030302020204" pitchFamily="66" charset="0"/>
              </a:rPr>
              <a:t>STEM-уроки </a:t>
            </a:r>
            <a:r>
              <a:rPr lang="ru-RU" sz="2000" dirty="0" err="1">
                <a:latin typeface="Comic Sans MS" panose="030F0702030302020204" pitchFamily="66" charset="0"/>
              </a:rPr>
              <a:t>іноземної</a:t>
            </a:r>
            <a:r>
              <a:rPr lang="ru-RU" sz="2000" dirty="0">
                <a:latin typeface="Comic Sans MS" panose="030F0702030302020204" pitchFamily="66" charset="0"/>
              </a:rPr>
              <a:t> </a:t>
            </a:r>
            <a:r>
              <a:rPr lang="ru-RU" sz="2000" dirty="0" err="1">
                <a:latin typeface="Comic Sans MS" panose="030F0702030302020204" pitchFamily="66" charset="0"/>
              </a:rPr>
              <a:t>мови</a:t>
            </a:r>
            <a:r>
              <a:rPr lang="ru-RU" sz="2000" dirty="0">
                <a:latin typeface="Comic Sans MS" panose="030F0702030302020204" pitchFamily="66" charset="0"/>
              </a:rPr>
              <a:t> на теми «</a:t>
            </a:r>
            <a:r>
              <a:rPr lang="ru-RU" sz="2000" dirty="0" err="1">
                <a:latin typeface="Comic Sans MS" panose="030F0702030302020204" pitchFamily="66" charset="0"/>
              </a:rPr>
              <a:t>Тіп</a:t>
            </a:r>
            <a:r>
              <a:rPr lang="ru-RU" sz="2000" dirty="0">
                <a:latin typeface="Comic Sans MS" panose="030F0702030302020204" pitchFamily="66" charset="0"/>
              </a:rPr>
              <a:t>-топ», «</a:t>
            </a:r>
            <a:r>
              <a:rPr lang="ru-RU" sz="2000" dirty="0" err="1">
                <a:latin typeface="Comic Sans MS" panose="030F0702030302020204" pitchFamily="66" charset="0"/>
              </a:rPr>
              <a:t>РобоБіг</a:t>
            </a:r>
            <a:r>
              <a:rPr lang="ru-RU" sz="2000" dirty="0">
                <a:latin typeface="Comic Sans MS" panose="030F0702030302020204" pitchFamily="66" charset="0"/>
              </a:rPr>
              <a:t>», «</a:t>
            </a:r>
            <a:r>
              <a:rPr lang="ru-RU" sz="2000" dirty="0" err="1">
                <a:latin typeface="Comic Sans MS" panose="030F0702030302020204" pitchFamily="66" charset="0"/>
              </a:rPr>
              <a:t>Повітромобіль</a:t>
            </a:r>
            <a:r>
              <a:rPr lang="ru-RU" sz="2000" dirty="0">
                <a:latin typeface="Comic Sans MS" panose="030F0702030302020204" pitchFamily="66" charset="0"/>
              </a:rPr>
              <a:t>», «</a:t>
            </a:r>
            <a:r>
              <a:rPr lang="ru-RU" sz="2000" dirty="0" err="1">
                <a:latin typeface="Comic Sans MS" panose="030F0702030302020204" pitchFamily="66" charset="0"/>
              </a:rPr>
              <a:t>місто</a:t>
            </a:r>
            <a:r>
              <a:rPr lang="ru-RU" sz="2000" dirty="0">
                <a:latin typeface="Comic Sans MS" panose="030F0702030302020204" pitchFamily="66" charset="0"/>
              </a:rPr>
              <a:t> з </a:t>
            </a:r>
            <a:r>
              <a:rPr lang="en-US" sz="2000" dirty="0">
                <a:latin typeface="Comic Sans MS" panose="030F0702030302020204" pitchFamily="66" charset="0"/>
              </a:rPr>
              <a:t>LEGO</a:t>
            </a:r>
            <a:r>
              <a:rPr lang="ru-RU" sz="2000" dirty="0">
                <a:latin typeface="Comic Sans MS" panose="030F0702030302020204" pitchFamily="66" charset="0"/>
              </a:rPr>
              <a:t>»</a:t>
            </a:r>
            <a:endParaRPr lang="uk-UA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1173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id="{051777F1-FC38-4377-96AA-7A1FAA1F12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275" y="0"/>
            <a:ext cx="4882551" cy="8229600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D4988B4C-2A22-4CBF-BDF7-525CC498FA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7826" y="155275"/>
            <a:ext cx="5175849" cy="8074325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DAEFA4A-A7D4-4563-AFFD-D15F3DB1C0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75650" y="77637"/>
            <a:ext cx="455475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2231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кутник 1"/>
          <p:cNvSpPr/>
          <p:nvPr/>
        </p:nvSpPr>
        <p:spPr>
          <a:xfrm>
            <a:off x="1009707" y="709332"/>
            <a:ext cx="7881375" cy="704808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uk-UA" sz="3200" dirty="0" smtClean="0">
                <a:latin typeface="Comic Sans MS" panose="030F0702030302020204" pitchFamily="66" charset="0"/>
              </a:rPr>
              <a:t>Вітаємо наших переможців! </a:t>
            </a:r>
          </a:p>
          <a:p>
            <a:pPr algn="ctr"/>
            <a:r>
              <a:rPr lang="uk-UA" sz="3200" dirty="0" smtClean="0">
                <a:latin typeface="Comic Sans MS" panose="030F0702030302020204" pitchFamily="66" charset="0"/>
              </a:rPr>
              <a:t>Учні Ліцею «Галицький» гідно представили навчальний заклад у ІІ етапі районного Міжнародного конкурсу знавців української мови імені Петра Яцика.</a:t>
            </a:r>
          </a:p>
          <a:p>
            <a:pPr algn="ctr"/>
            <a:r>
              <a:rPr lang="uk-UA" sz="3200" dirty="0" smtClean="0">
                <a:latin typeface="Comic Sans MS" panose="030F0702030302020204" pitchFamily="66" charset="0"/>
              </a:rPr>
              <a:t> ІІ місце – Анастасія </a:t>
            </a:r>
            <a:r>
              <a:rPr lang="uk-UA" sz="3200" dirty="0" err="1" smtClean="0">
                <a:latin typeface="Comic Sans MS" panose="030F0702030302020204" pitchFamily="66" charset="0"/>
              </a:rPr>
              <a:t>Шпір</a:t>
            </a:r>
            <a:endParaRPr lang="uk-UA" sz="3200" dirty="0" smtClean="0">
              <a:latin typeface="Comic Sans MS" panose="030F0702030302020204" pitchFamily="66" charset="0"/>
            </a:endParaRPr>
          </a:p>
          <a:p>
            <a:pPr algn="ctr"/>
            <a:r>
              <a:rPr lang="uk-UA" sz="3200" dirty="0" smtClean="0">
                <a:latin typeface="Comic Sans MS" panose="030F0702030302020204" pitchFamily="66" charset="0"/>
              </a:rPr>
              <a:t>ІІІ місце – Дарія Федюк</a:t>
            </a:r>
          </a:p>
          <a:p>
            <a:pPr algn="ctr"/>
            <a:r>
              <a:rPr lang="uk-UA" sz="3200" dirty="0" smtClean="0">
                <a:latin typeface="Comic Sans MS" panose="030F0702030302020204" pitchFamily="66" charset="0"/>
              </a:rPr>
              <a:t>ІІІ місце – Вероніка-Євгенія Кулик</a:t>
            </a:r>
          </a:p>
          <a:p>
            <a:pPr algn="ctr"/>
            <a:r>
              <a:rPr lang="uk-UA" sz="3200" dirty="0" smtClean="0">
                <a:latin typeface="Comic Sans MS" panose="030F0702030302020204" pitchFamily="66" charset="0"/>
              </a:rPr>
              <a:t>Ми пишаємося вашими досягненнями, наполегливістю та любов’ю до рідного слова!</a:t>
            </a:r>
          </a:p>
          <a:p>
            <a:pPr algn="ctr"/>
            <a:r>
              <a:rPr lang="uk-UA" sz="3200" dirty="0" smtClean="0">
                <a:latin typeface="Comic Sans MS" panose="030F0702030302020204" pitchFamily="66" charset="0"/>
              </a:rPr>
              <a:t>Бажаємо подальших </a:t>
            </a:r>
            <a:r>
              <a:rPr lang="uk-UA" sz="3200" dirty="0" err="1" smtClean="0">
                <a:latin typeface="Comic Sans MS" panose="030F0702030302020204" pitchFamily="66" charset="0"/>
              </a:rPr>
              <a:t>перемог</a:t>
            </a:r>
            <a:r>
              <a:rPr lang="uk-UA" sz="3200" dirty="0" smtClean="0">
                <a:latin typeface="Comic Sans MS" panose="030F0702030302020204" pitchFamily="66" charset="0"/>
              </a:rPr>
              <a:t>, натхнення й нових вершин</a:t>
            </a:r>
            <a:r>
              <a:rPr lang="uk-UA" sz="3600" dirty="0" smtClean="0">
                <a:latin typeface="Comic Sans MS" panose="030F0702030302020204" pitchFamily="66" charset="0"/>
              </a:rPr>
              <a:t>!</a:t>
            </a:r>
            <a:endParaRPr lang="uk-UA" sz="3600" dirty="0">
              <a:latin typeface="Comic Sans MS" panose="030F0702030302020204" pitchFamily="66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2"/>
          <a:srcRect l="-969" t="13511" r="969" b="8377"/>
          <a:stretch/>
        </p:blipFill>
        <p:spPr>
          <a:xfrm>
            <a:off x="9610928" y="1108954"/>
            <a:ext cx="4068132" cy="5949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6558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7561</TotalTime>
  <Words>1086</Words>
  <Application>Microsoft Office PowerPoint</Application>
  <PresentationFormat>Довільний</PresentationFormat>
  <Paragraphs>111</Paragraphs>
  <Slides>28</Slides>
  <Notes>10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6</vt:i4>
      </vt:variant>
      <vt:variant>
        <vt:lpstr>Тема</vt:lpstr>
      </vt:variant>
      <vt:variant>
        <vt:i4>2</vt:i4>
      </vt:variant>
      <vt:variant>
        <vt:lpstr>Заголовки слайдів</vt:lpstr>
      </vt:variant>
      <vt:variant>
        <vt:i4>28</vt:i4>
      </vt:variant>
    </vt:vector>
  </HeadingPairs>
  <TitlesOfParts>
    <vt:vector size="36" baseType="lpstr">
      <vt:lpstr>Arial</vt:lpstr>
      <vt:lpstr>Calibri</vt:lpstr>
      <vt:lpstr>Comic Sans MS</vt:lpstr>
      <vt:lpstr>Corben</vt:lpstr>
      <vt:lpstr>Nobile</vt:lpstr>
      <vt:lpstr>Times New Roman</vt:lpstr>
      <vt:lpstr>Office Theme</vt:lpstr>
      <vt:lpstr>Тема Office</vt:lpstr>
      <vt:lpstr>Презентація PowerPoint</vt:lpstr>
      <vt:lpstr>Кадрове забезпечення ліцею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Олена</cp:lastModifiedBy>
  <cp:revision>290</cp:revision>
  <dcterms:created xsi:type="dcterms:W3CDTF">2024-06-12T11:34:39Z</dcterms:created>
  <dcterms:modified xsi:type="dcterms:W3CDTF">2026-06-18T11:42:51Z</dcterms:modified>
</cp:coreProperties>
</file>