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64" r:id="rId4"/>
    <p:sldId id="256" r:id="rId5"/>
    <p:sldId id="265" r:id="rId6"/>
    <p:sldId id="257" r:id="rId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6" autoAdjust="0"/>
    <p:restoredTop sz="94660"/>
  </p:normalViewPr>
  <p:slideViewPr>
    <p:cSldViewPr snapToGrid="0">
      <p:cViewPr varScale="1">
        <p:scale>
          <a:sx n="109" d="100"/>
          <a:sy n="109" d="100"/>
        </p:scale>
        <p:origin x="61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fld id="{99076BE7-55C1-48BA-A8FA-0EC4A15B8C23}" type="datetimeFigureOut">
              <a:rPr lang="uk-UA" smtClean="0"/>
              <a:t>18.06.2026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32185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99076BE7-55C1-48BA-A8FA-0EC4A15B8C23}" type="datetimeFigureOut">
              <a:rPr lang="uk-UA" smtClean="0"/>
              <a:t>18.06.2026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414379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99076BE7-55C1-48BA-A8FA-0EC4A15B8C23}" type="datetimeFigureOut">
              <a:rPr lang="uk-UA" smtClean="0"/>
              <a:t>18.06.2026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144223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99076BE7-55C1-48BA-A8FA-0EC4A15B8C23}" type="datetimeFigureOut">
              <a:rPr lang="uk-UA" smtClean="0"/>
              <a:t>18.06.2026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94633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99076BE7-55C1-48BA-A8FA-0EC4A15B8C23}" type="datetimeFigureOut">
              <a:rPr lang="uk-UA" smtClean="0"/>
              <a:t>18.06.2026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211220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99076BE7-55C1-48BA-A8FA-0EC4A15B8C23}" type="datetimeFigureOut">
              <a:rPr lang="uk-UA" smtClean="0"/>
              <a:t>18.06.2026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126238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99076BE7-55C1-48BA-A8FA-0EC4A15B8C23}" type="datetimeFigureOut">
              <a:rPr lang="uk-UA" smtClean="0"/>
              <a:t>18.06.2026</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151146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99076BE7-55C1-48BA-A8FA-0EC4A15B8C23}" type="datetimeFigureOut">
              <a:rPr lang="uk-UA" smtClean="0"/>
              <a:t>18.06.2026</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41028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99076BE7-55C1-48BA-A8FA-0EC4A15B8C23}" type="datetimeFigureOut">
              <a:rPr lang="uk-UA" smtClean="0"/>
              <a:t>18.06.2026</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155072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99076BE7-55C1-48BA-A8FA-0EC4A15B8C23}" type="datetimeFigureOut">
              <a:rPr lang="uk-UA" smtClean="0"/>
              <a:t>18.06.2026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276724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99076BE7-55C1-48BA-A8FA-0EC4A15B8C23}" type="datetimeFigureOut">
              <a:rPr lang="uk-UA" smtClean="0"/>
              <a:t>18.06.2026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AB265D0C-D8C5-473A-B66F-9D928ED80FBC}" type="slidenum">
              <a:rPr lang="uk-UA" smtClean="0"/>
              <a:t>‹№›</a:t>
            </a:fld>
            <a:endParaRPr lang="uk-UA"/>
          </a:p>
        </p:txBody>
      </p:sp>
    </p:spTree>
    <p:extLst>
      <p:ext uri="{BB962C8B-B14F-4D97-AF65-F5344CB8AC3E}">
        <p14:creationId xmlns:p14="http://schemas.microsoft.com/office/powerpoint/2010/main" val="396545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76BE7-55C1-48BA-A8FA-0EC4A15B8C23}" type="datetimeFigureOut">
              <a:rPr lang="uk-UA" smtClean="0"/>
              <a:t>18.06.2026</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65D0C-D8C5-473A-B66F-9D928ED80FBC}" type="slidenum">
              <a:rPr lang="uk-UA" smtClean="0"/>
              <a:t>‹№›</a:t>
            </a:fld>
            <a:endParaRPr lang="uk-UA"/>
          </a:p>
        </p:txBody>
      </p:sp>
    </p:spTree>
    <p:extLst>
      <p:ext uri="{BB962C8B-B14F-4D97-AF65-F5344CB8AC3E}">
        <p14:creationId xmlns:p14="http://schemas.microsoft.com/office/powerpoint/2010/main" val="239432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31170" y="296166"/>
            <a:ext cx="10687214" cy="1237996"/>
          </a:xfrm>
          <a:prstGeom prst="rect">
            <a:avLst/>
          </a:prstGeom>
          <a:solidFill>
            <a:schemeClr val="accent1">
              <a:lumMod val="20000"/>
              <a:lumOff val="80000"/>
            </a:schemeClr>
          </a:solidFill>
        </p:spPr>
      </p:pic>
      <p:sp>
        <p:nvSpPr>
          <p:cNvPr id="3" name="Прямокутник 2"/>
          <p:cNvSpPr/>
          <p:nvPr/>
        </p:nvSpPr>
        <p:spPr>
          <a:xfrm>
            <a:off x="357554" y="1672562"/>
            <a:ext cx="11834446" cy="2677656"/>
          </a:xfrm>
          <a:prstGeom prst="rect">
            <a:avLst/>
          </a:prstGeom>
        </p:spPr>
        <p:txBody>
          <a:bodyPr wrap="square">
            <a:spAutoFit/>
          </a:bodyPr>
          <a:lstStyle/>
          <a:p>
            <a:r>
              <a:rPr lang="uk-UA" sz="1400" dirty="0" smtClean="0"/>
              <a:t>У </a:t>
            </a:r>
            <a:r>
              <a:rPr lang="uk-UA" sz="1400" dirty="0"/>
              <a:t>нашому ліцеї створено комфортні умови для навчання дітей з інвалідністю</a:t>
            </a:r>
            <a:r>
              <a:rPr lang="uk-UA" sz="1400" dirty="0" smtClean="0"/>
              <a:t>:</a:t>
            </a:r>
            <a:endParaRPr lang="uk-UA" sz="1400" dirty="0"/>
          </a:p>
          <a:p>
            <a:pPr marL="285750" indent="-285750">
              <a:buFont typeface="Arial" panose="020B0604020202020204" pitchFamily="34" charset="0"/>
              <a:buChar char="•"/>
            </a:pPr>
            <a:r>
              <a:rPr lang="uk-UA" sz="1400" dirty="0"/>
              <a:t>облаштовані вхідні двері для </a:t>
            </a:r>
            <a:r>
              <a:rPr lang="uk-UA" sz="1400" dirty="0" err="1"/>
              <a:t>маломобільних</a:t>
            </a:r>
            <a:r>
              <a:rPr lang="uk-UA" sz="1400" dirty="0"/>
              <a:t> груп</a:t>
            </a:r>
          </a:p>
          <a:p>
            <a:pPr marL="285750" indent="-285750">
              <a:buFont typeface="Arial" panose="020B0604020202020204" pitchFamily="34" charset="0"/>
              <a:buChar char="•"/>
            </a:pPr>
            <a:r>
              <a:rPr lang="uk-UA" sz="1400" dirty="0"/>
              <a:t>підйомна платформа у фойє для зручного подолання сходів</a:t>
            </a:r>
          </a:p>
          <a:p>
            <a:pPr marL="285750" indent="-285750">
              <a:buFont typeface="Arial" panose="020B0604020202020204" pitchFamily="34" charset="0"/>
              <a:buChar char="•"/>
            </a:pPr>
            <a:r>
              <a:rPr lang="uk-UA" sz="1400" dirty="0"/>
              <a:t>сучасний туалет для </a:t>
            </a:r>
            <a:r>
              <a:rPr lang="uk-UA" sz="1400" dirty="0" err="1"/>
              <a:t>маломобільних</a:t>
            </a:r>
            <a:r>
              <a:rPr lang="uk-UA" sz="1400" dirty="0"/>
              <a:t> осіб</a:t>
            </a:r>
          </a:p>
          <a:p>
            <a:pPr marL="285750" indent="-285750">
              <a:buFont typeface="Arial" panose="020B0604020202020204" pitchFamily="34" charset="0"/>
              <a:buChar char="•"/>
            </a:pPr>
            <a:r>
              <a:rPr lang="uk-UA" sz="1400" dirty="0"/>
              <a:t>підтримка вчителів, асистентів та шкільного психолога, які допомагають дітям адаптуватися та почуватися частиною дружнього колективу.</a:t>
            </a:r>
          </a:p>
          <a:p>
            <a:r>
              <a:rPr lang="uk-UA" sz="1400" dirty="0"/>
              <a:t>Важливою складовою інклюзивного середовища є підтримка педагогів. Учителі, асистенти вчителів та шкільний психолог активно допомагають дітям адаптуватися до освітнього процесу, розвивати свої здібності та відчувати себе повноцінною частиною шкільної спільноти. Працівники ліцею також пройшли спеціальне навчання щодо правил коректного спілкування з людьми з інвалідністю</a:t>
            </a:r>
            <a:r>
              <a:rPr lang="uk-UA" sz="1400" dirty="0" smtClean="0"/>
              <a:t>.</a:t>
            </a:r>
            <a:endParaRPr lang="uk-UA" sz="1400" dirty="0"/>
          </a:p>
          <a:p>
            <a:r>
              <a:rPr lang="en-US" sz="1400" dirty="0" smtClean="0"/>
              <a:t>           </a:t>
            </a:r>
            <a:r>
              <a:rPr lang="uk-UA" sz="1400" dirty="0" smtClean="0"/>
              <a:t>У </a:t>
            </a:r>
            <a:r>
              <a:rPr lang="uk-UA" sz="1400" dirty="0"/>
              <a:t>межах Тижня </a:t>
            </a:r>
            <a:r>
              <a:rPr lang="uk-UA" sz="1400" dirty="0" err="1"/>
              <a:t>безбар’єрності</a:t>
            </a:r>
            <a:r>
              <a:rPr lang="uk-UA" sz="1400" dirty="0"/>
              <a:t> інженер з охорони праці провела для учнів початкової школи пізнавальну зустріч, під час якої діти ознайомилися з пристосуваннями для незрячих людей та осіб з особливими потребами. Учні мали можливість поставити запитання, спробувати окремі пристрої та дізнатися більше про те, як правильно допомагати людям, які цього потребують.</a:t>
            </a:r>
          </a:p>
          <a:p>
            <a:endParaRPr lang="uk-UA" sz="1400" dirty="0"/>
          </a:p>
        </p:txBody>
      </p:sp>
      <p:pic>
        <p:nvPicPr>
          <p:cNvPr id="4" name="Рисунок 3"/>
          <p:cNvPicPr>
            <a:picLocks noChangeAspect="1"/>
          </p:cNvPicPr>
          <p:nvPr/>
        </p:nvPicPr>
        <p:blipFill>
          <a:blip r:embed="rId3"/>
          <a:stretch>
            <a:fillRect/>
          </a:stretch>
        </p:blipFill>
        <p:spPr>
          <a:xfrm>
            <a:off x="435501" y="4599106"/>
            <a:ext cx="2950720" cy="2091109"/>
          </a:xfrm>
          <a:prstGeom prst="rect">
            <a:avLst/>
          </a:prstGeom>
        </p:spPr>
      </p:pic>
      <p:pic>
        <p:nvPicPr>
          <p:cNvPr id="6" name="Рисунок 5"/>
          <p:cNvPicPr>
            <a:picLocks noChangeAspect="1"/>
          </p:cNvPicPr>
          <p:nvPr/>
        </p:nvPicPr>
        <p:blipFill>
          <a:blip r:embed="rId4"/>
          <a:stretch>
            <a:fillRect/>
          </a:stretch>
        </p:blipFill>
        <p:spPr>
          <a:xfrm>
            <a:off x="10317227" y="4599106"/>
            <a:ext cx="1507663" cy="2078988"/>
          </a:xfrm>
          <a:prstGeom prst="rect">
            <a:avLst/>
          </a:prstGeom>
        </p:spPr>
      </p:pic>
      <p:pic>
        <p:nvPicPr>
          <p:cNvPr id="7" name="Рисунок 6"/>
          <p:cNvPicPr>
            <a:picLocks noChangeAspect="1"/>
          </p:cNvPicPr>
          <p:nvPr/>
        </p:nvPicPr>
        <p:blipFill>
          <a:blip r:embed="rId5"/>
          <a:stretch>
            <a:fillRect/>
          </a:stretch>
        </p:blipFill>
        <p:spPr>
          <a:xfrm>
            <a:off x="3707867" y="4627018"/>
            <a:ext cx="3224139" cy="2063197"/>
          </a:xfrm>
          <a:prstGeom prst="rect">
            <a:avLst/>
          </a:prstGeom>
        </p:spPr>
      </p:pic>
      <p:pic>
        <p:nvPicPr>
          <p:cNvPr id="8" name="Рисунок 7"/>
          <p:cNvPicPr>
            <a:picLocks noChangeAspect="1"/>
          </p:cNvPicPr>
          <p:nvPr/>
        </p:nvPicPr>
        <p:blipFill>
          <a:blip r:embed="rId6"/>
          <a:stretch>
            <a:fillRect/>
          </a:stretch>
        </p:blipFill>
        <p:spPr>
          <a:xfrm>
            <a:off x="7253653" y="4625766"/>
            <a:ext cx="2696464" cy="2052328"/>
          </a:xfrm>
          <a:prstGeom prst="rect">
            <a:avLst/>
          </a:prstGeom>
        </p:spPr>
      </p:pic>
    </p:spTree>
    <p:extLst>
      <p:ext uri="{BB962C8B-B14F-4D97-AF65-F5344CB8AC3E}">
        <p14:creationId xmlns:p14="http://schemas.microsoft.com/office/powerpoint/2010/main" val="383627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87263" y="259835"/>
            <a:ext cx="3786385" cy="4880106"/>
          </a:xfrm>
          <a:prstGeom prst="rect">
            <a:avLst/>
          </a:prstGeom>
        </p:spPr>
      </p:pic>
      <p:sp>
        <p:nvSpPr>
          <p:cNvPr id="3" name="Прямокутник 2"/>
          <p:cNvSpPr/>
          <p:nvPr/>
        </p:nvSpPr>
        <p:spPr>
          <a:xfrm>
            <a:off x="4607169" y="160247"/>
            <a:ext cx="7350370" cy="2308324"/>
          </a:xfrm>
          <a:prstGeom prst="rect">
            <a:avLst/>
          </a:prstGeom>
        </p:spPr>
        <p:txBody>
          <a:bodyPr wrap="square">
            <a:spAutoFit/>
          </a:bodyPr>
          <a:lstStyle/>
          <a:p>
            <a:r>
              <a:rPr lang="uk-UA" dirty="0"/>
              <a:t>Окрему увагу у ліцеї приділяють емоційному комфорту дітей. Для цього створено затишний куточок </a:t>
            </a:r>
            <a:r>
              <a:rPr lang="uk-UA" dirty="0" err="1"/>
              <a:t>релаксу</a:t>
            </a:r>
            <a:r>
              <a:rPr lang="uk-UA" dirty="0"/>
              <a:t>, де учні можуть відпочити, відновити емоційну рівновагу та провести час у спокійній атмосфері.</a:t>
            </a:r>
          </a:p>
          <a:p>
            <a:endParaRPr lang="uk-UA" dirty="0"/>
          </a:p>
          <a:p>
            <a:r>
              <a:rPr lang="uk-UA" dirty="0"/>
              <a:t>Тиждень </a:t>
            </a:r>
            <a:r>
              <a:rPr lang="uk-UA" dirty="0" err="1"/>
              <a:t>безбар’єрності</a:t>
            </a:r>
            <a:r>
              <a:rPr lang="uk-UA" dirty="0"/>
              <a:t> став ще одним підтвердженням того, що справжня інклюзія починається з поваги, доброзичливості та готовності приймати кожного таким, яким він є. Адже шкільний простір має бути місцем, де всі діти  різні, але рівні у своїх правах та можливостях.</a:t>
            </a:r>
          </a:p>
        </p:txBody>
      </p:sp>
      <p:pic>
        <p:nvPicPr>
          <p:cNvPr id="4" name="Рисунок 3"/>
          <p:cNvPicPr>
            <a:picLocks noChangeAspect="1"/>
          </p:cNvPicPr>
          <p:nvPr/>
        </p:nvPicPr>
        <p:blipFill>
          <a:blip r:embed="rId3"/>
          <a:stretch>
            <a:fillRect/>
          </a:stretch>
        </p:blipFill>
        <p:spPr>
          <a:xfrm>
            <a:off x="7988780" y="2534171"/>
            <a:ext cx="3089626" cy="4112814"/>
          </a:xfrm>
          <a:prstGeom prst="rect">
            <a:avLst/>
          </a:prstGeom>
        </p:spPr>
      </p:pic>
      <p:sp>
        <p:nvSpPr>
          <p:cNvPr id="5" name="Прямокутник 4"/>
          <p:cNvSpPr/>
          <p:nvPr/>
        </p:nvSpPr>
        <p:spPr>
          <a:xfrm>
            <a:off x="1473679" y="5221422"/>
            <a:ext cx="5803273" cy="1569660"/>
          </a:xfrm>
          <a:prstGeom prst="rect">
            <a:avLst/>
          </a:prstGeom>
          <a:solidFill>
            <a:schemeClr val="accent1">
              <a:lumMod val="40000"/>
              <a:lumOff val="60000"/>
            </a:schemeClr>
          </a:solidFill>
        </p:spPr>
        <p:txBody>
          <a:bodyPr wrap="square">
            <a:spAutoFit/>
          </a:bodyPr>
          <a:lstStyle/>
          <a:p>
            <a:r>
              <a:rPr lang="en-US" sz="4800" dirty="0" smtClean="0">
                <a:solidFill>
                  <a:srgbClr val="0070C0"/>
                </a:solidFill>
              </a:rPr>
              <a:t>C</a:t>
            </a:r>
            <a:r>
              <a:rPr lang="uk-UA" sz="4800" dirty="0" smtClean="0">
                <a:solidFill>
                  <a:srgbClr val="0070C0"/>
                </a:solidFill>
              </a:rPr>
              <a:t>творено </a:t>
            </a:r>
            <a:r>
              <a:rPr lang="uk-UA" sz="4800" dirty="0">
                <a:solidFill>
                  <a:srgbClr val="0070C0"/>
                </a:solidFill>
              </a:rPr>
              <a:t>затишний куточок </a:t>
            </a:r>
            <a:r>
              <a:rPr lang="uk-UA" sz="4800" dirty="0" err="1">
                <a:solidFill>
                  <a:srgbClr val="0070C0"/>
                </a:solidFill>
              </a:rPr>
              <a:t>релаксу</a:t>
            </a:r>
            <a:endParaRPr lang="uk-UA" sz="4800" dirty="0">
              <a:solidFill>
                <a:srgbClr val="0070C0"/>
              </a:solidFill>
            </a:endParaRPr>
          </a:p>
        </p:txBody>
      </p:sp>
    </p:spTree>
    <p:extLst>
      <p:ext uri="{BB962C8B-B14F-4D97-AF65-F5344CB8AC3E}">
        <p14:creationId xmlns:p14="http://schemas.microsoft.com/office/powerpoint/2010/main" val="251838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9965" y="355723"/>
            <a:ext cx="10515600" cy="822447"/>
          </a:xfrm>
        </p:spPr>
        <p:txBody>
          <a:bodyPr>
            <a:normAutofit fontScale="90000"/>
          </a:bodyPr>
          <a:lstStyle/>
          <a:p>
            <a:r>
              <a:rPr lang="uk-UA" b="1" dirty="0" smtClean="0">
                <a:solidFill>
                  <a:schemeClr val="accent1">
                    <a:lumMod val="50000"/>
                  </a:schemeClr>
                </a:solidFill>
              </a:rPr>
              <a:t>ОХОРОНА ПРАЦІ</a:t>
            </a:r>
            <a:endParaRPr lang="uk-UA" b="1" dirty="0">
              <a:solidFill>
                <a:schemeClr val="accent1">
                  <a:lumMod val="50000"/>
                </a:schemeClr>
              </a:solidFill>
            </a:endParaRPr>
          </a:p>
        </p:txBody>
      </p:sp>
      <p:sp>
        <p:nvSpPr>
          <p:cNvPr id="3" name="Місце для тексту 2"/>
          <p:cNvSpPr>
            <a:spLocks noGrp="1"/>
          </p:cNvSpPr>
          <p:nvPr>
            <p:ph type="body" idx="1"/>
          </p:nvPr>
        </p:nvSpPr>
        <p:spPr>
          <a:xfrm>
            <a:off x="190012" y="1257308"/>
            <a:ext cx="10515600" cy="5064490"/>
          </a:xfrm>
        </p:spPr>
        <p:txBody>
          <a:bodyPr>
            <a:normAutofit fontScale="77500" lnSpcReduction="20000"/>
          </a:bodyPr>
          <a:lstStyle/>
          <a:p>
            <a:endParaRPr lang="uk-UA" dirty="0" smtClean="0"/>
          </a:p>
          <a:p>
            <a:r>
              <a:rPr lang="uk-UA" dirty="0" smtClean="0">
                <a:solidFill>
                  <a:schemeClr val="accent1">
                    <a:lumMod val="50000"/>
                  </a:schemeClr>
                </a:solidFill>
              </a:rPr>
              <a:t>Оновлено паспорт безпеки закладу;</a:t>
            </a:r>
          </a:p>
          <a:p>
            <a:pPr>
              <a:spcBef>
                <a:spcPts val="0"/>
              </a:spcBef>
            </a:pPr>
            <a:endParaRPr lang="uk-UA" dirty="0">
              <a:solidFill>
                <a:schemeClr val="accent1">
                  <a:lumMod val="50000"/>
                </a:schemeClr>
              </a:solidFill>
            </a:endParaRPr>
          </a:p>
          <a:p>
            <a:pPr>
              <a:spcBef>
                <a:spcPts val="0"/>
              </a:spcBef>
            </a:pPr>
            <a:r>
              <a:rPr lang="uk-UA" dirty="0" smtClean="0">
                <a:solidFill>
                  <a:schemeClr val="accent1">
                    <a:lumMod val="50000"/>
                  </a:schemeClr>
                </a:solidFill>
              </a:rPr>
              <a:t>Розроблені </a:t>
            </a:r>
            <a:r>
              <a:rPr lang="uk-UA" dirty="0">
                <a:solidFill>
                  <a:schemeClr val="accent1">
                    <a:lumMod val="50000"/>
                  </a:schemeClr>
                </a:solidFill>
              </a:rPr>
              <a:t>правила безпеки під час навчання </a:t>
            </a:r>
            <a:r>
              <a:rPr lang="uk-UA" dirty="0" smtClean="0">
                <a:solidFill>
                  <a:schemeClr val="accent1">
                    <a:lumMod val="50000"/>
                  </a:schemeClr>
                </a:solidFill>
              </a:rPr>
              <a:t>в </a:t>
            </a:r>
            <a:r>
              <a:rPr lang="uk-UA" dirty="0">
                <a:solidFill>
                  <a:schemeClr val="accent1">
                    <a:lumMod val="50000"/>
                  </a:schemeClr>
                </a:solidFill>
              </a:rPr>
              <a:t>кабінетах </a:t>
            </a:r>
            <a:endParaRPr lang="uk-UA" dirty="0" smtClean="0">
              <a:solidFill>
                <a:schemeClr val="accent1">
                  <a:lumMod val="50000"/>
                </a:schemeClr>
              </a:solidFill>
            </a:endParaRPr>
          </a:p>
          <a:p>
            <a:pPr>
              <a:spcBef>
                <a:spcPts val="0"/>
              </a:spcBef>
            </a:pPr>
            <a:r>
              <a:rPr lang="uk-UA" dirty="0" smtClean="0">
                <a:solidFill>
                  <a:schemeClr val="accent1">
                    <a:lumMod val="50000"/>
                  </a:schemeClr>
                </a:solidFill>
              </a:rPr>
              <a:t>інформатики</a:t>
            </a:r>
            <a:r>
              <a:rPr lang="uk-UA" dirty="0">
                <a:solidFill>
                  <a:schemeClr val="accent1">
                    <a:lumMod val="50000"/>
                  </a:schemeClr>
                </a:solidFill>
              </a:rPr>
              <a:t>, фізики, хімії та в спортивному </a:t>
            </a:r>
            <a:r>
              <a:rPr lang="uk-UA" dirty="0" smtClean="0">
                <a:solidFill>
                  <a:schemeClr val="accent1">
                    <a:lumMod val="50000"/>
                  </a:schemeClr>
                </a:solidFill>
              </a:rPr>
              <a:t>залі;</a:t>
            </a:r>
          </a:p>
          <a:p>
            <a:r>
              <a:rPr lang="uk-UA" dirty="0" smtClean="0">
                <a:solidFill>
                  <a:schemeClr val="accent1">
                    <a:lumMod val="50000"/>
                  </a:schemeClr>
                </a:solidFill>
              </a:rPr>
              <a:t>Проведено навчання та перевірка знань з питань охорони праці та безпеки життєдіяльності для новоприйнятих працівників ліцею;</a:t>
            </a:r>
          </a:p>
          <a:p>
            <a:r>
              <a:rPr lang="uk-UA" dirty="0" smtClean="0">
                <a:solidFill>
                  <a:schemeClr val="accent1">
                    <a:lumMod val="50000"/>
                  </a:schemeClr>
                </a:solidFill>
              </a:rPr>
              <a:t>Проведено заняття з енергозбереження у школі та у побуті.</a:t>
            </a:r>
          </a:p>
          <a:p>
            <a:r>
              <a:rPr lang="uk-UA" dirty="0" smtClean="0">
                <a:solidFill>
                  <a:schemeClr val="accent1">
                    <a:lumMod val="50000"/>
                  </a:schemeClr>
                </a:solidFill>
              </a:rPr>
              <a:t> </a:t>
            </a:r>
          </a:p>
          <a:p>
            <a:r>
              <a:rPr lang="uk-UA" dirty="0" smtClean="0">
                <a:solidFill>
                  <a:schemeClr val="accent1">
                    <a:lumMod val="50000"/>
                  </a:schemeClr>
                </a:solidFill>
              </a:rPr>
              <a:t>Оновлення інструкції з охорони праці та безпеки життєдіяльності;</a:t>
            </a:r>
          </a:p>
          <a:p>
            <a:r>
              <a:rPr lang="uk-UA" dirty="0" smtClean="0">
                <a:solidFill>
                  <a:schemeClr val="accent1">
                    <a:lumMod val="50000"/>
                  </a:schemeClr>
                </a:solidFill>
              </a:rPr>
              <a:t>Проведення  інструктажів працівникам закладу з пожежної безпеки двічі на рік;</a:t>
            </a:r>
          </a:p>
          <a:p>
            <a:r>
              <a:rPr lang="uk-UA" dirty="0" smtClean="0">
                <a:solidFill>
                  <a:schemeClr val="accent1">
                    <a:lumMod val="50000"/>
                  </a:schemeClr>
                </a:solidFill>
              </a:rPr>
              <a:t>Проведено навчальну евакуацію на випадок надзвичайної ситуації (пожежі або сигналу повітряна тривога);</a:t>
            </a:r>
          </a:p>
          <a:p>
            <a:r>
              <a:rPr lang="uk-UA" dirty="0" smtClean="0">
                <a:solidFill>
                  <a:schemeClr val="accent1">
                    <a:lumMod val="50000"/>
                  </a:schemeClr>
                </a:solidFill>
              </a:rPr>
              <a:t>Розроблено план щодо готовності та реагування на надзвичайні ситуації в умовах воєнного стану.</a:t>
            </a:r>
          </a:p>
          <a:p>
            <a:r>
              <a:rPr lang="uk-UA" dirty="0" smtClean="0">
                <a:solidFill>
                  <a:schemeClr val="accent1">
                    <a:lumMod val="50000"/>
                  </a:schemeClr>
                </a:solidFill>
              </a:rPr>
              <a:t> </a:t>
            </a:r>
          </a:p>
          <a:p>
            <a:r>
              <a:rPr lang="uk-UA" dirty="0" smtClean="0">
                <a:solidFill>
                  <a:schemeClr val="accent1">
                    <a:lumMod val="50000"/>
                  </a:schemeClr>
                </a:solidFill>
              </a:rPr>
              <a:t>Забезпечено миючими засобами та дезінфікуючими матеріалами;</a:t>
            </a:r>
          </a:p>
          <a:p>
            <a:r>
              <a:rPr lang="uk-UA" dirty="0" smtClean="0">
                <a:solidFill>
                  <a:schemeClr val="accent1">
                    <a:lumMod val="50000"/>
                  </a:schemeClr>
                </a:solidFill>
              </a:rPr>
              <a:t>Замінили крани, умивальники, побілили стелі  у туалетних кімнатах.</a:t>
            </a:r>
          </a:p>
          <a:p>
            <a:endParaRPr lang="uk-UA" dirty="0" smtClean="0"/>
          </a:p>
        </p:txBody>
      </p:sp>
      <p:pic>
        <p:nvPicPr>
          <p:cNvPr id="5" name="Рисунок 4"/>
          <p:cNvPicPr>
            <a:picLocks noChangeAspect="1"/>
          </p:cNvPicPr>
          <p:nvPr/>
        </p:nvPicPr>
        <p:blipFill>
          <a:blip r:embed="rId2"/>
          <a:stretch>
            <a:fillRect/>
          </a:stretch>
        </p:blipFill>
        <p:spPr>
          <a:xfrm>
            <a:off x="6919546" y="152075"/>
            <a:ext cx="5076360" cy="2817139"/>
          </a:xfrm>
          <a:prstGeom prst="rect">
            <a:avLst/>
          </a:prstGeom>
        </p:spPr>
      </p:pic>
    </p:spTree>
    <p:extLst>
      <p:ext uri="{BB962C8B-B14F-4D97-AF65-F5344CB8AC3E}">
        <p14:creationId xmlns:p14="http://schemas.microsoft.com/office/powerpoint/2010/main" val="185907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p:cNvGraphicFramePr>
            <a:graphicFrameLocks noGrp="1"/>
          </p:cNvGraphicFramePr>
          <p:nvPr>
            <p:extLst>
              <p:ext uri="{D42A27DB-BD31-4B8C-83A1-F6EECF244321}">
                <p14:modId xmlns:p14="http://schemas.microsoft.com/office/powerpoint/2010/main" val="2112715519"/>
              </p:ext>
            </p:extLst>
          </p:nvPr>
        </p:nvGraphicFramePr>
        <p:xfrm>
          <a:off x="3050930" y="973353"/>
          <a:ext cx="6383215" cy="5443817"/>
        </p:xfrm>
        <a:graphic>
          <a:graphicData uri="http://schemas.openxmlformats.org/drawingml/2006/table">
            <a:tbl>
              <a:tblPr firstRow="1" firstCol="1" bandRow="1">
                <a:tableStyleId>{5C22544A-7EE6-4342-B048-85BDC9FD1C3A}</a:tableStyleId>
              </a:tblPr>
              <a:tblGrid>
                <a:gridCol w="2517834">
                  <a:extLst>
                    <a:ext uri="{9D8B030D-6E8A-4147-A177-3AD203B41FA5}">
                      <a16:colId xmlns:a16="http://schemas.microsoft.com/office/drawing/2014/main" val="866972388"/>
                    </a:ext>
                  </a:extLst>
                </a:gridCol>
                <a:gridCol w="2643625">
                  <a:extLst>
                    <a:ext uri="{9D8B030D-6E8A-4147-A177-3AD203B41FA5}">
                      <a16:colId xmlns:a16="http://schemas.microsoft.com/office/drawing/2014/main" val="720950696"/>
                    </a:ext>
                  </a:extLst>
                </a:gridCol>
                <a:gridCol w="1221756">
                  <a:extLst>
                    <a:ext uri="{9D8B030D-6E8A-4147-A177-3AD203B41FA5}">
                      <a16:colId xmlns:a16="http://schemas.microsoft.com/office/drawing/2014/main" val="2136418324"/>
                    </a:ext>
                  </a:extLst>
                </a:gridCol>
              </a:tblGrid>
              <a:tr h="531597">
                <a:tc>
                  <a:txBody>
                    <a:bodyPr/>
                    <a:lstStyle/>
                    <a:p>
                      <a:pPr algn="ctr">
                        <a:spcAft>
                          <a:spcPts val="0"/>
                        </a:spcAft>
                      </a:pPr>
                      <a:r>
                        <a:rPr lang="uk-UA" sz="1200" dirty="0">
                          <a:effectLst/>
                          <a:latin typeface="Times New Roman" panose="02020603050405020304" pitchFamily="18" charset="0"/>
                          <a:cs typeface="Times New Roman" panose="02020603050405020304" pitchFamily="18" charset="0"/>
                        </a:rPr>
                        <a:t> </a:t>
                      </a:r>
                    </a:p>
                    <a:p>
                      <a:pPr algn="ctr">
                        <a:spcAft>
                          <a:spcPts val="0"/>
                        </a:spcAft>
                      </a:pPr>
                      <a:r>
                        <a:rPr lang="uk-UA" sz="1200" dirty="0" smtClean="0">
                          <a:effectLst/>
                          <a:latin typeface="Times New Roman" panose="02020603050405020304" pitchFamily="18" charset="0"/>
                          <a:cs typeface="Times New Roman" panose="02020603050405020304" pitchFamily="18" charset="0"/>
                        </a:rPr>
                        <a:t>Клас</a:t>
                      </a:r>
                    </a:p>
                    <a:p>
                      <a:pPr algn="ctr">
                        <a:spcAft>
                          <a:spcPts val="0"/>
                        </a:spcAft>
                      </a:pPr>
                      <a:r>
                        <a:rPr lang="uk-UA" sz="1200" dirty="0" smtClean="0">
                          <a:effectLst/>
                          <a:latin typeface="Times New Roman" panose="02020603050405020304" pitchFamily="18" charset="0"/>
                          <a:cs typeface="Times New Roman" panose="02020603050405020304" pitchFamily="18" charset="0"/>
                        </a:rPr>
                        <a:t>202</a:t>
                      </a:r>
                      <a:r>
                        <a:rPr lang="en-US" sz="1200" dirty="0" smtClean="0">
                          <a:effectLst/>
                          <a:latin typeface="Times New Roman" panose="02020603050405020304" pitchFamily="18" charset="0"/>
                          <a:cs typeface="Times New Roman" panose="02020603050405020304" pitchFamily="18" charset="0"/>
                        </a:rPr>
                        <a:t>5</a:t>
                      </a:r>
                      <a:r>
                        <a:rPr lang="uk-UA" sz="1200" dirty="0" smtClean="0">
                          <a:effectLst/>
                          <a:latin typeface="Times New Roman" panose="02020603050405020304" pitchFamily="18" charset="0"/>
                          <a:cs typeface="Times New Roman" panose="02020603050405020304" pitchFamily="18" charset="0"/>
                        </a:rPr>
                        <a:t>-202</a:t>
                      </a:r>
                      <a:r>
                        <a:rPr lang="en-US" sz="1200" dirty="0" smtClean="0">
                          <a:effectLst/>
                          <a:latin typeface="Times New Roman" panose="02020603050405020304" pitchFamily="18" charset="0"/>
                          <a:cs typeface="Times New Roman" panose="02020603050405020304" pitchFamily="18" charset="0"/>
                        </a:rPr>
                        <a:t>6</a:t>
                      </a:r>
                      <a:r>
                        <a:rPr lang="uk-UA" sz="1200" dirty="0" smtClean="0">
                          <a:effectLst/>
                          <a:latin typeface="Times New Roman" panose="02020603050405020304" pitchFamily="18" charset="0"/>
                          <a:cs typeface="Times New Roman" panose="02020603050405020304" pitchFamily="18" charset="0"/>
                        </a:rPr>
                        <a:t> </a:t>
                      </a:r>
                      <a:r>
                        <a:rPr lang="uk-UA" sz="1200" dirty="0" err="1" smtClean="0">
                          <a:effectLst/>
                          <a:latin typeface="Times New Roman" panose="02020603050405020304" pitchFamily="18" charset="0"/>
                          <a:cs typeface="Times New Roman" panose="02020603050405020304" pitchFamily="18" charset="0"/>
                        </a:rPr>
                        <a:t>н.р</a:t>
                      </a:r>
                      <a:r>
                        <a:rPr lang="uk-UA" sz="1200" dirty="0" smtClean="0">
                          <a:effectLst/>
                          <a:latin typeface="Times New Roman" panose="02020603050405020304" pitchFamily="18" charset="0"/>
                          <a:cs typeface="Times New Roman" panose="02020603050405020304" pitchFamily="18" charset="0"/>
                        </a:rPr>
                        <a:t>.</a:t>
                      </a:r>
                      <a:endParaRPr lang="uk-UA" sz="1200" dirty="0">
                        <a:effectLst/>
                        <a:latin typeface="Times New Roman" panose="02020603050405020304" pitchFamily="18" charset="0"/>
                        <a:cs typeface="Times New Roman" panose="02020603050405020304" pitchFamily="18" charset="0"/>
                      </a:endParaRPr>
                    </a:p>
                    <a:p>
                      <a:pPr algn="ctr">
                        <a:spcAft>
                          <a:spcPts val="0"/>
                        </a:spcAft>
                      </a:pPr>
                      <a:r>
                        <a:rPr lang="uk-UA"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5" marR="49075" marT="0" marB="0"/>
                </a:tc>
                <a:tc>
                  <a:txBody>
                    <a:bodyPr/>
                    <a:lstStyle/>
                    <a:p>
                      <a:pPr algn="ctr">
                        <a:spcAft>
                          <a:spcPts val="0"/>
                        </a:spcAft>
                      </a:pPr>
                      <a:r>
                        <a:rPr lang="uk-UA" sz="1200" dirty="0">
                          <a:effectLst/>
                          <a:latin typeface="Times New Roman" panose="02020603050405020304" pitchFamily="18" charset="0"/>
                          <a:cs typeface="Times New Roman" panose="02020603050405020304" pitchFamily="18" charset="0"/>
                        </a:rPr>
                        <a:t> </a:t>
                      </a:r>
                    </a:p>
                    <a:p>
                      <a:pPr algn="ctr">
                        <a:spcAft>
                          <a:spcPts val="0"/>
                        </a:spcAft>
                      </a:pPr>
                      <a:r>
                        <a:rPr lang="uk-UA" sz="1200" dirty="0">
                          <a:effectLst/>
                          <a:latin typeface="Times New Roman" panose="02020603050405020304" pitchFamily="18" charset="0"/>
                          <a:cs typeface="Times New Roman" panose="02020603050405020304" pitchFamily="18" charset="0"/>
                        </a:rPr>
                        <a:t>Керівник</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5" marR="49075" marT="0" marB="0"/>
                </a:tc>
                <a:tc>
                  <a:txBody>
                    <a:bodyPr/>
                    <a:lstStyle/>
                    <a:p>
                      <a:pPr algn="ctr">
                        <a:spcAft>
                          <a:spcPts val="0"/>
                        </a:spcAft>
                      </a:pPr>
                      <a:r>
                        <a:rPr lang="uk-UA" sz="1200">
                          <a:effectLst/>
                          <a:latin typeface="Times New Roman" panose="02020603050405020304" pitchFamily="18" charset="0"/>
                          <a:cs typeface="Times New Roman" panose="02020603050405020304" pitchFamily="18" charset="0"/>
                        </a:rPr>
                        <a:t> </a:t>
                      </a:r>
                    </a:p>
                    <a:p>
                      <a:pPr algn="ctr">
                        <a:spcAft>
                          <a:spcPts val="0"/>
                        </a:spcAft>
                      </a:pPr>
                      <a:r>
                        <a:rPr lang="uk-UA" sz="1200">
                          <a:effectLst/>
                          <a:latin typeface="Times New Roman" panose="02020603050405020304" pitchFamily="18" charset="0"/>
                          <a:cs typeface="Times New Roman" panose="02020603050405020304" pitchFamily="18" charset="0"/>
                        </a:rPr>
                        <a:t>Сума, грн.</a:t>
                      </a:r>
                      <a:endParaRPr lang="uk-U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5" marR="49075" marT="0" marB="0"/>
                </a:tc>
                <a:extLst>
                  <a:ext uri="{0D108BD9-81ED-4DB2-BD59-A6C34878D82A}">
                    <a16:rowId xmlns:a16="http://schemas.microsoft.com/office/drawing/2014/main" val="1608222772"/>
                  </a:ext>
                </a:extLst>
              </a:tr>
              <a:tr h="255811">
                <a:tc>
                  <a:txBody>
                    <a:bodyPr/>
                    <a:lstStyle/>
                    <a:p>
                      <a:pPr algn="ctr">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1-А</a:t>
                      </a:r>
                    </a:p>
                  </a:txBody>
                  <a:tcPr marL="68580" marR="68580" marT="0" marB="0"/>
                </a:tc>
                <a:tc>
                  <a:txBody>
                    <a:bodyPr/>
                    <a:lstStyle/>
                    <a:p>
                      <a:pPr algn="l">
                        <a:lnSpc>
                          <a:spcPct val="107000"/>
                        </a:lnSpc>
                        <a:spcAft>
                          <a:spcPts val="0"/>
                        </a:spcAft>
                      </a:pPr>
                      <a:r>
                        <a:rPr lang="uk-UA" sz="1400" dirty="0" err="1" smtClean="0">
                          <a:effectLst/>
                          <a:latin typeface="Times New Roman" panose="02020603050405020304" pitchFamily="18" charset="0"/>
                          <a:ea typeface="Calibri" panose="020F0502020204030204" pitchFamily="34" charset="0"/>
                          <a:cs typeface="Times New Roman" panose="02020603050405020304" pitchFamily="18" charset="0"/>
                        </a:rPr>
                        <a:t>Слівінська</a:t>
                      </a:r>
                      <a:r>
                        <a:rPr lang="uk-UA" sz="1400" smtClean="0">
                          <a:effectLst/>
                          <a:latin typeface="Times New Roman" panose="02020603050405020304" pitchFamily="18" charset="0"/>
                          <a:ea typeface="Calibri" panose="020F0502020204030204" pitchFamily="34" charset="0"/>
                          <a:cs typeface="Times New Roman" panose="02020603050405020304" pitchFamily="18" charset="0"/>
                        </a:rPr>
                        <a:t> Олександра </a:t>
                      </a: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Петрівна</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5000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6946996"/>
                  </a:ext>
                </a:extLst>
              </a:tr>
              <a:tr h="237393">
                <a:tc>
                  <a:txBody>
                    <a:bodyPr/>
                    <a:lstStyle/>
                    <a:p>
                      <a:pPr algn="ctr">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2-А</a:t>
                      </a:r>
                    </a:p>
                  </a:txBody>
                  <a:tcPr marL="68580" marR="68580" marT="0" marB="0"/>
                </a:tc>
                <a:tc>
                  <a:txBody>
                    <a:bodyPr/>
                    <a:lstStyle/>
                    <a:p>
                      <a:pPr algn="l">
                        <a:lnSpc>
                          <a:spcPct val="107000"/>
                        </a:lnSpc>
                        <a:spcAft>
                          <a:spcPts val="0"/>
                        </a:spcAft>
                      </a:pP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Стефура</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Ольга Василівна</a:t>
                      </a:r>
                    </a:p>
                  </a:txBody>
                  <a:tcPr marL="68580" marR="68580" marT="0" marB="0"/>
                </a:tc>
                <a:tc>
                  <a:txBody>
                    <a:bodyPr/>
                    <a:lstStyle/>
                    <a:p>
                      <a:pPr algn="l">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2000 </a:t>
                      </a:r>
                    </a:p>
                  </a:txBody>
                  <a:tcPr marL="68580" marR="68580" marT="0" marB="0"/>
                </a:tc>
                <a:extLst>
                  <a:ext uri="{0D108BD9-81ED-4DB2-BD59-A6C34878D82A}">
                    <a16:rowId xmlns:a16="http://schemas.microsoft.com/office/drawing/2014/main" val="3478807027"/>
                  </a:ext>
                </a:extLst>
              </a:tr>
              <a:tr h="228600">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a:t>
                      </a:r>
                      <a:r>
                        <a:rPr lang="uk-UA" sz="1400">
                          <a:effectLst/>
                          <a:latin typeface="Times New Roman" panose="02020603050405020304" pitchFamily="18" charset="0"/>
                          <a:ea typeface="Calibri" panose="020F0502020204030204" pitchFamily="34" charset="0"/>
                          <a:cs typeface="Times New Roman" panose="02020603050405020304" pitchFamily="18" charset="0"/>
                        </a:rPr>
                        <a:t>-А</a:t>
                      </a:r>
                    </a:p>
                  </a:txBody>
                  <a:tcPr marL="68580" marR="68580" marT="0" marB="0"/>
                </a:tc>
                <a:tc>
                  <a:txBody>
                    <a:bodyPr/>
                    <a:lstStyle/>
                    <a:p>
                      <a:pPr algn="l">
                        <a:lnSpc>
                          <a:spcPct val="107000"/>
                        </a:lnSpc>
                        <a:spcAft>
                          <a:spcPts val="0"/>
                        </a:spcAft>
                      </a:pP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Бондарук</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Галина Олегівна</a:t>
                      </a:r>
                    </a:p>
                  </a:txBody>
                  <a:tcPr marL="68580" marR="68580" marT="0" marB="0"/>
                </a:tc>
                <a:tc>
                  <a:txBody>
                    <a:bodyPr/>
                    <a:lstStyle/>
                    <a:p>
                      <a:pPr algn="l">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120</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00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0558462"/>
                  </a:ext>
                </a:extLst>
              </a:tr>
              <a:tr h="228600">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4-А</a:t>
                      </a:r>
                    </a:p>
                  </a:txBody>
                  <a:tcPr marL="68580" marR="68580" marT="0" marB="0"/>
                </a:tc>
                <a:tc>
                  <a:txBody>
                    <a:bodyPr/>
                    <a:lstStyle/>
                    <a:p>
                      <a:pPr algn="l">
                        <a:lnSpc>
                          <a:spcPct val="107000"/>
                        </a:lnSpc>
                        <a:spcAft>
                          <a:spcPts val="0"/>
                        </a:spcAft>
                      </a:pP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Майорчак</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Лілія Ігорівна</a:t>
                      </a:r>
                    </a:p>
                  </a:txBody>
                  <a:tcPr marL="68580" marR="68580" marT="0" marB="0"/>
                </a:tc>
                <a:tc>
                  <a:txBody>
                    <a:bodyPr/>
                    <a:lstStyle/>
                    <a:p>
                      <a:pPr algn="l">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10200</a:t>
                      </a:r>
                    </a:p>
                  </a:txBody>
                  <a:tcPr marL="68580" marR="68580" marT="0" marB="0"/>
                </a:tc>
                <a:extLst>
                  <a:ext uri="{0D108BD9-81ED-4DB2-BD59-A6C34878D82A}">
                    <a16:rowId xmlns:a16="http://schemas.microsoft.com/office/drawing/2014/main" val="2317842517"/>
                  </a:ext>
                </a:extLst>
              </a:tr>
              <a:tr h="237392">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4-Б</a:t>
                      </a:r>
                    </a:p>
                  </a:txBody>
                  <a:tcPr marL="68580" marR="68580" marT="0" marB="0"/>
                </a:tc>
                <a:tc>
                  <a:txBody>
                    <a:bodyPr/>
                    <a:lstStyle/>
                    <a:p>
                      <a:pPr algn="l">
                        <a:lnSpc>
                          <a:spcPct val="107000"/>
                        </a:lnSpc>
                        <a:spcAft>
                          <a:spcPts val="0"/>
                        </a:spcAft>
                      </a:pP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Сайкевич</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 Катерина  Андріївна</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2900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2871415"/>
                  </a:ext>
                </a:extLst>
              </a:tr>
              <a:tr h="246185">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5-А</a:t>
                      </a:r>
                    </a:p>
                  </a:txBody>
                  <a:tcPr marL="68580" marR="68580" marT="0" marB="0"/>
                </a:tc>
                <a:tc>
                  <a:txBody>
                    <a:bodyPr/>
                    <a:lstStyle/>
                    <a:p>
                      <a:pPr algn="l">
                        <a:lnSpc>
                          <a:spcPct val="107000"/>
                        </a:lnSpc>
                        <a:spcAft>
                          <a:spcPts val="0"/>
                        </a:spcAft>
                      </a:pP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Синишин</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Лілія Любомирівна</a:t>
                      </a:r>
                    </a:p>
                  </a:txBody>
                  <a:tcPr marL="68580" marR="68580" marT="0" marB="0"/>
                </a:tc>
                <a:tc>
                  <a:txBody>
                    <a:bodyPr/>
                    <a:lstStyle/>
                    <a:p>
                      <a:pPr algn="l">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3400</a:t>
                      </a:r>
                    </a:p>
                  </a:txBody>
                  <a:tcPr marL="68580" marR="68580" marT="0" marB="0"/>
                </a:tc>
                <a:extLst>
                  <a:ext uri="{0D108BD9-81ED-4DB2-BD59-A6C34878D82A}">
                    <a16:rowId xmlns:a16="http://schemas.microsoft.com/office/drawing/2014/main" val="3250585158"/>
                  </a:ext>
                </a:extLst>
              </a:tr>
              <a:tr h="246184">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5-Б</a:t>
                      </a:r>
                    </a:p>
                  </a:txBody>
                  <a:tcPr marL="68580" marR="68580" marT="0" marB="0"/>
                </a:tc>
                <a:tc>
                  <a:txBody>
                    <a:bodyPr/>
                    <a:lstStyle/>
                    <a:p>
                      <a:pPr algn="l">
                        <a:lnSpc>
                          <a:spcPct val="107000"/>
                        </a:lnSpc>
                        <a:spcAft>
                          <a:spcPts val="0"/>
                        </a:spcAft>
                      </a:pP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Гроїцька</a:t>
                      </a: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Юлія Володимирівна</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3200</a:t>
                      </a:r>
                    </a:p>
                  </a:txBody>
                  <a:tcPr marL="68580" marR="68580" marT="0" marB="0"/>
                </a:tc>
                <a:extLst>
                  <a:ext uri="{0D108BD9-81ED-4DB2-BD59-A6C34878D82A}">
                    <a16:rowId xmlns:a16="http://schemas.microsoft.com/office/drawing/2014/main" val="3071171804"/>
                  </a:ext>
                </a:extLst>
              </a:tr>
              <a:tr h="246185">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6-А</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Коваль Степан Юрійович</a:t>
                      </a:r>
                    </a:p>
                  </a:txBody>
                  <a:tcPr marL="68580" marR="68580" marT="0" marB="0"/>
                </a:tc>
                <a:tc>
                  <a:txBody>
                    <a:bodyPr/>
                    <a:lstStyle/>
                    <a:p>
                      <a:pPr algn="l">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23000</a:t>
                      </a:r>
                    </a:p>
                  </a:txBody>
                  <a:tcPr marL="68580" marR="68580" marT="0" marB="0"/>
                </a:tc>
                <a:extLst>
                  <a:ext uri="{0D108BD9-81ED-4DB2-BD59-A6C34878D82A}">
                    <a16:rowId xmlns:a16="http://schemas.microsoft.com/office/drawing/2014/main" val="3256567450"/>
                  </a:ext>
                </a:extLst>
              </a:tr>
              <a:tr h="246185">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a:t>
                      </a:r>
                      <a:r>
                        <a:rPr lang="uk-UA" sz="1400">
                          <a:effectLst/>
                          <a:latin typeface="Times New Roman" panose="02020603050405020304" pitchFamily="18" charset="0"/>
                          <a:ea typeface="Calibri" panose="020F0502020204030204" pitchFamily="34" charset="0"/>
                          <a:cs typeface="Times New Roman" panose="02020603050405020304" pitchFamily="18" charset="0"/>
                        </a:rPr>
                        <a:t>Б</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Бурко Галина Володимирівна</a:t>
                      </a:r>
                    </a:p>
                  </a:txBody>
                  <a:tcPr marL="68580" marR="68580" marT="0" marB="0"/>
                </a:tc>
                <a:tc>
                  <a:txBody>
                    <a:bodyPr/>
                    <a:lstStyle/>
                    <a:p>
                      <a:pPr algn="l">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3100</a:t>
                      </a:r>
                    </a:p>
                  </a:txBody>
                  <a:tcPr marL="68580" marR="68580" marT="0" marB="0"/>
                </a:tc>
                <a:extLst>
                  <a:ext uri="{0D108BD9-81ED-4DB2-BD59-A6C34878D82A}">
                    <a16:rowId xmlns:a16="http://schemas.microsoft.com/office/drawing/2014/main" val="3268187122"/>
                  </a:ext>
                </a:extLst>
              </a:tr>
              <a:tr h="246184">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7-А</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Позняк Анна Геннадіївна</a:t>
                      </a:r>
                    </a:p>
                  </a:txBody>
                  <a:tcPr marL="68580" marR="68580" marT="0" marB="0"/>
                </a:tc>
                <a:tc>
                  <a:txBody>
                    <a:bodyPr/>
                    <a:lstStyle/>
                    <a:p>
                      <a:pPr algn="l">
                        <a:lnSpc>
                          <a:spcPct val="107000"/>
                        </a:lnSpc>
                        <a:spcAft>
                          <a:spcPts val="0"/>
                        </a:spcAft>
                      </a:pP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2000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2785281"/>
                  </a:ext>
                </a:extLst>
              </a:tr>
              <a:tr h="246185">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7-Б</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Дусан Ігор Степанович</a:t>
                      </a:r>
                    </a:p>
                  </a:txBody>
                  <a:tcPr marL="68580" marR="68580" marT="0" marB="0"/>
                </a:tc>
                <a:tc>
                  <a:txBody>
                    <a:bodyPr/>
                    <a:lstStyle/>
                    <a:p>
                      <a:pPr algn="l">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76727174"/>
                  </a:ext>
                </a:extLst>
              </a:tr>
              <a:tr h="246184">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8-А</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Гончарук Ірина Євгенівна</a:t>
                      </a:r>
                    </a:p>
                  </a:txBody>
                  <a:tcPr marL="68580" marR="68580" marT="0" marB="0"/>
                </a:tc>
                <a:tc>
                  <a:txBody>
                    <a:bodyPr/>
                    <a:lstStyle/>
                    <a:p>
                      <a:pPr algn="l">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8000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5073723"/>
                  </a:ext>
                </a:extLst>
              </a:tr>
              <a:tr h="237393">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8-Б</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Низова Яна Геннадіївна</a:t>
                      </a:r>
                    </a:p>
                  </a:txBody>
                  <a:tcPr marL="68580" marR="68580" marT="0" marB="0"/>
                </a:tc>
                <a:tc>
                  <a:txBody>
                    <a:bodyPr/>
                    <a:lstStyle/>
                    <a:p>
                      <a:pPr algn="l">
                        <a:lnSpc>
                          <a:spcPct val="107000"/>
                        </a:lnSpc>
                        <a:spcAft>
                          <a:spcPts val="0"/>
                        </a:spcAft>
                      </a:pP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15000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919938"/>
                  </a:ext>
                </a:extLst>
              </a:tr>
              <a:tr h="228600">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9-А</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Пастер Ольга Богданівна</a:t>
                      </a:r>
                    </a:p>
                  </a:txBody>
                  <a:tcPr marL="68580" marR="68580" marT="0" marB="0"/>
                </a:tc>
                <a:tc>
                  <a:txBody>
                    <a:bodyPr/>
                    <a:lstStyle/>
                    <a:p>
                      <a:pPr algn="l">
                        <a:lnSpc>
                          <a:spcPct val="107000"/>
                        </a:lnSpc>
                        <a:spcAft>
                          <a:spcPts val="0"/>
                        </a:spcAft>
                      </a:pP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1000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5021972"/>
                  </a:ext>
                </a:extLst>
              </a:tr>
              <a:tr h="228600">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9-Б</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Шеянов Дмитро Олегович</a:t>
                      </a:r>
                    </a:p>
                  </a:txBody>
                  <a:tcPr marL="68580" marR="68580" marT="0" marB="0"/>
                </a:tc>
                <a:tc>
                  <a:txBody>
                    <a:bodyPr/>
                    <a:lstStyle/>
                    <a:p>
                      <a:pPr algn="l">
                        <a:lnSpc>
                          <a:spcPct val="107000"/>
                        </a:lnSpc>
                        <a:spcAft>
                          <a:spcPts val="0"/>
                        </a:spcAft>
                      </a:pP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1000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159677"/>
                  </a:ext>
                </a:extLst>
              </a:tr>
              <a:tr h="237392">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10-А</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Попова Олена Валеріївна</a:t>
                      </a:r>
                    </a:p>
                  </a:txBody>
                  <a:tcPr marL="68580" marR="68580" marT="0" marB="0"/>
                </a:tc>
                <a:tc>
                  <a:txBody>
                    <a:bodyPr/>
                    <a:lstStyle/>
                    <a:p>
                      <a:pPr algn="l">
                        <a:lnSpc>
                          <a:spcPct val="107000"/>
                        </a:lnSpc>
                        <a:spcAft>
                          <a:spcPts val="0"/>
                        </a:spcAft>
                      </a:pPr>
                      <a:r>
                        <a:rPr lang="uk-UA" sz="1400" dirty="0" smtClean="0">
                          <a:effectLst/>
                          <a:latin typeface="Times New Roman" panose="02020603050405020304" pitchFamily="18" charset="0"/>
                          <a:ea typeface="Calibri" panose="020F0502020204030204" pitchFamily="34" charset="0"/>
                          <a:cs typeface="Times New Roman" panose="02020603050405020304" pitchFamily="18" charset="0"/>
                        </a:rPr>
                        <a:t>2800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7470990"/>
                  </a:ext>
                </a:extLst>
              </a:tr>
              <a:tr h="228600">
                <a:tc>
                  <a:txBody>
                    <a:bodyPr/>
                    <a:lstStyle/>
                    <a:p>
                      <a:pPr algn="ctr">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11-А</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Шишук Анна Ярославівна</a:t>
                      </a:r>
                    </a:p>
                  </a:txBody>
                  <a:tcPr marL="68580" marR="68580" marT="0" marB="0"/>
                </a:tc>
                <a:tc>
                  <a:txBody>
                    <a:bodyPr/>
                    <a:lstStyle/>
                    <a:p>
                      <a:pPr algn="l">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35000 </a:t>
                      </a:r>
                    </a:p>
                  </a:txBody>
                  <a:tcPr marL="68580" marR="68580" marT="0" marB="0"/>
                </a:tc>
                <a:extLst>
                  <a:ext uri="{0D108BD9-81ED-4DB2-BD59-A6C34878D82A}">
                    <a16:rowId xmlns:a16="http://schemas.microsoft.com/office/drawing/2014/main" val="2856905637"/>
                  </a:ext>
                </a:extLst>
              </a:tr>
              <a:tr h="254977">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11</a:t>
                      </a:r>
                      <a:r>
                        <a:rPr lang="uk-UA" sz="1400">
                          <a:effectLst/>
                          <a:latin typeface="Times New Roman" panose="02020603050405020304" pitchFamily="18" charset="0"/>
                          <a:ea typeface="Calibri" panose="020F0502020204030204" pitchFamily="34" charset="0"/>
                          <a:cs typeface="Times New Roman" panose="02020603050405020304" pitchFamily="18" charset="0"/>
                        </a:rPr>
                        <a:t>-Б</a:t>
                      </a:r>
                    </a:p>
                  </a:txBody>
                  <a:tcPr marL="68580" marR="68580" marT="0" marB="0"/>
                </a:tc>
                <a:tc>
                  <a:txBody>
                    <a:bodyPr/>
                    <a:lstStyle/>
                    <a:p>
                      <a:pPr algn="l">
                        <a:lnSpc>
                          <a:spcPct val="107000"/>
                        </a:lnSpc>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Борак Ірина Петрівна</a:t>
                      </a:r>
                    </a:p>
                  </a:txBody>
                  <a:tcPr marL="68580" marR="68580" marT="0" marB="0"/>
                </a:tc>
                <a:tc>
                  <a:txBody>
                    <a:bodyPr/>
                    <a:lstStyle/>
                    <a:p>
                      <a:pPr algn="l">
                        <a:lnSpc>
                          <a:spcPct val="107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9000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361742"/>
                  </a:ext>
                </a:extLst>
              </a:tr>
              <a:tr h="385647">
                <a:tc gridSpan="2">
                  <a:txBody>
                    <a:bodyPr/>
                    <a:lstStyle/>
                    <a:p>
                      <a:pPr algn="ctr">
                        <a:spcAft>
                          <a:spcPts val="0"/>
                        </a:spcAft>
                      </a:pPr>
                      <a:r>
                        <a:rPr lang="uk-UA" sz="1200" dirty="0" smtClean="0">
                          <a:effectLst/>
                          <a:latin typeface="Times New Roman" panose="02020603050405020304" pitchFamily="18" charset="0"/>
                          <a:cs typeface="Times New Roman" panose="02020603050405020304" pitchFamily="18" charset="0"/>
                        </a:rPr>
                        <a:t>Разом</a:t>
                      </a:r>
                      <a:r>
                        <a:rPr lang="uk-UA" sz="1200" dirty="0">
                          <a:effectLst/>
                          <a:latin typeface="Times New Roman" panose="02020603050405020304" pitchFamily="18" charset="0"/>
                          <a:cs typeface="Times New Roman" panose="02020603050405020304" pitchFamily="18" charset="0"/>
                        </a:rPr>
                        <a:t>:</a:t>
                      </a:r>
                      <a:endParaRPr lang="uk-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5" marR="49075" marT="0" marB="0"/>
                </a:tc>
                <a:tc hMerge="1">
                  <a:txBody>
                    <a:bodyPr/>
                    <a:lstStyle/>
                    <a:p>
                      <a:endParaRPr lang="uk-UA"/>
                    </a:p>
                  </a:txBody>
                  <a:tcPr/>
                </a:tc>
                <a:tc>
                  <a:txBody>
                    <a:bodyPr/>
                    <a:lstStyle/>
                    <a:p>
                      <a:r>
                        <a:rPr lang="en-US" dirty="0" smtClean="0"/>
                        <a:t>154100</a:t>
                      </a:r>
                      <a:endParaRPr lang="uk-UA" dirty="0"/>
                    </a:p>
                  </a:txBody>
                  <a:tcPr marL="49075" marR="49075" marT="0" marB="0"/>
                </a:tc>
                <a:extLst>
                  <a:ext uri="{0D108BD9-81ED-4DB2-BD59-A6C34878D82A}">
                    <a16:rowId xmlns:a16="http://schemas.microsoft.com/office/drawing/2014/main" val="3815000940"/>
                  </a:ext>
                </a:extLst>
              </a:tr>
            </a:tbl>
          </a:graphicData>
        </a:graphic>
      </p:graphicFrame>
      <p:sp>
        <p:nvSpPr>
          <p:cNvPr id="5" name="Rectangle 1"/>
          <p:cNvSpPr>
            <a:spLocks noChangeArrowheads="1"/>
          </p:cNvSpPr>
          <p:nvPr/>
        </p:nvSpPr>
        <p:spPr bwMode="auto">
          <a:xfrm>
            <a:off x="509954" y="331460"/>
            <a:ext cx="1153550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400" b="1" i="0" u="none" strike="noStrike" cap="none"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К</a:t>
            </a:r>
            <a:r>
              <a:rPr kumimoji="0" lang="uk-UA" altLang="uk-UA" sz="2400" b="1" i="0" u="none" strike="noStrike" cap="all"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ошти,</a:t>
            </a:r>
            <a:r>
              <a:rPr lang="uk-UA" altLang="uk-UA" sz="2400" cap="all" dirty="0" smtClean="0">
                <a:solidFill>
                  <a:schemeClr val="accent1">
                    <a:lumMod val="75000"/>
                  </a:schemeClr>
                </a:solidFill>
                <a:latin typeface="Times New Roman" panose="02020603050405020304" pitchFamily="18" charset="0"/>
                <a:cs typeface="Times New Roman" panose="02020603050405020304" pitchFamily="18" charset="0"/>
              </a:rPr>
              <a:t> </a:t>
            </a:r>
            <a:r>
              <a:rPr kumimoji="0" lang="uk-UA" altLang="uk-UA" sz="2400" b="1" i="0" u="none" strike="noStrike" cap="all"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використані батьками на ремонт класів до </a:t>
            </a:r>
            <a:r>
              <a:rPr kumimoji="0" lang="uk-UA" altLang="uk-UA" sz="2400" b="1" i="0" u="none" strike="noStrike" cap="none"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2025-2026 </a:t>
            </a:r>
            <a:r>
              <a:rPr kumimoji="0" lang="uk-UA" altLang="uk-UA" sz="2400" b="1" i="0" u="none" strike="noStrike" cap="none" normalizeH="0" baseline="0" dirty="0" err="1"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н.р</a:t>
            </a:r>
            <a:r>
              <a:rPr kumimoji="0" lang="uk-UA" altLang="uk-UA" sz="2400" b="1" i="0" u="none" strike="noStrike" cap="none" normalizeH="0" baseline="0" dirty="0" smtClean="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uk-UA" sz="2400" b="0" i="0"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706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04107" y="119547"/>
            <a:ext cx="5883150" cy="640135"/>
          </a:xfrm>
          <a:prstGeom prst="rect">
            <a:avLst/>
          </a:prstGeom>
        </p:spPr>
      </p:pic>
      <p:graphicFrame>
        <p:nvGraphicFramePr>
          <p:cNvPr id="5" name="Таблиця 4"/>
          <p:cNvGraphicFramePr>
            <a:graphicFrameLocks noGrp="1"/>
          </p:cNvGraphicFramePr>
          <p:nvPr>
            <p:extLst>
              <p:ext uri="{D42A27DB-BD31-4B8C-83A1-F6EECF244321}">
                <p14:modId xmlns:p14="http://schemas.microsoft.com/office/powerpoint/2010/main" val="2302005495"/>
              </p:ext>
            </p:extLst>
          </p:nvPr>
        </p:nvGraphicFramePr>
        <p:xfrm>
          <a:off x="2765464" y="636590"/>
          <a:ext cx="6360435" cy="3663565"/>
        </p:xfrm>
        <a:graphic>
          <a:graphicData uri="http://schemas.openxmlformats.org/drawingml/2006/table">
            <a:tbl>
              <a:tblPr firstRow="1" firstCol="1" bandRow="1">
                <a:tableStyleId>{5C22544A-7EE6-4342-B048-85BDC9FD1C3A}</a:tableStyleId>
              </a:tblPr>
              <a:tblGrid>
                <a:gridCol w="4987748">
                  <a:extLst>
                    <a:ext uri="{9D8B030D-6E8A-4147-A177-3AD203B41FA5}">
                      <a16:colId xmlns:a16="http://schemas.microsoft.com/office/drawing/2014/main" val="879335924"/>
                    </a:ext>
                  </a:extLst>
                </a:gridCol>
                <a:gridCol w="1195447">
                  <a:extLst>
                    <a:ext uri="{9D8B030D-6E8A-4147-A177-3AD203B41FA5}">
                      <a16:colId xmlns:a16="http://schemas.microsoft.com/office/drawing/2014/main" val="1085460708"/>
                    </a:ext>
                  </a:extLst>
                </a:gridCol>
                <a:gridCol w="177240">
                  <a:extLst>
                    <a:ext uri="{9D8B030D-6E8A-4147-A177-3AD203B41FA5}">
                      <a16:colId xmlns:a16="http://schemas.microsoft.com/office/drawing/2014/main" val="1842324348"/>
                    </a:ext>
                  </a:extLst>
                </a:gridCol>
              </a:tblGrid>
              <a:tr h="292782">
                <a:tc gridSpan="3">
                  <a:txBody>
                    <a:bodyPr/>
                    <a:lstStyle/>
                    <a:p>
                      <a:pPr algn="ctr">
                        <a:lnSpc>
                          <a:spcPct val="107000"/>
                        </a:lnSpc>
                        <a:spcAft>
                          <a:spcPts val="0"/>
                        </a:spcAft>
                      </a:pPr>
                      <a:r>
                        <a:rPr lang="uk-UA" sz="1800">
                          <a:effectLst/>
                        </a:rPr>
                        <a:t>2025</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231329859"/>
                  </a:ext>
                </a:extLst>
              </a:tr>
              <a:tr h="306370">
                <a:tc>
                  <a:txBody>
                    <a:bodyPr/>
                    <a:lstStyle/>
                    <a:p>
                      <a:pPr>
                        <a:lnSpc>
                          <a:spcPct val="107000"/>
                        </a:lnSpc>
                        <a:spcAft>
                          <a:spcPts val="0"/>
                        </a:spcAft>
                      </a:pPr>
                      <a:r>
                        <a:rPr lang="uk-UA" sz="1800">
                          <a:effectLst/>
                        </a:rPr>
                        <a:t>Поточний ремонт сходової</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337000,8</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uk-UA" sz="1100">
                          <a:effectLst/>
                        </a:rPr>
                        <a:t> </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51157938"/>
                  </a:ext>
                </a:extLst>
              </a:tr>
              <a:tr h="306370">
                <a:tc>
                  <a:txBody>
                    <a:bodyPr/>
                    <a:lstStyle/>
                    <a:p>
                      <a:pPr>
                        <a:lnSpc>
                          <a:spcPct val="107000"/>
                        </a:lnSpc>
                        <a:spcAft>
                          <a:spcPts val="0"/>
                        </a:spcAft>
                      </a:pPr>
                      <a:r>
                        <a:rPr lang="uk-UA" sz="1800">
                          <a:effectLst/>
                        </a:rPr>
                        <a:t>Матеріали для ремонту відкосів</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21315,17</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uk-UA" sz="1100">
                          <a:effectLst/>
                        </a:rPr>
                        <a:t> </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37668836"/>
                  </a:ext>
                </a:extLst>
              </a:tr>
              <a:tr h="306370">
                <a:tc>
                  <a:txBody>
                    <a:bodyPr/>
                    <a:lstStyle/>
                    <a:p>
                      <a:pPr>
                        <a:lnSpc>
                          <a:spcPct val="107000"/>
                        </a:lnSpc>
                        <a:spcAft>
                          <a:spcPts val="0"/>
                        </a:spcAft>
                      </a:pPr>
                      <a:r>
                        <a:rPr lang="uk-UA" sz="1800">
                          <a:effectLst/>
                        </a:rPr>
                        <a:t>Обслуговування внутрішніх електромереж</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9754,18</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uk-UA" sz="1100">
                          <a:effectLst/>
                        </a:rPr>
                        <a:t> </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12295910"/>
                  </a:ext>
                </a:extLst>
              </a:tr>
              <a:tr h="612739">
                <a:tc>
                  <a:txBody>
                    <a:bodyPr/>
                    <a:lstStyle/>
                    <a:p>
                      <a:pPr>
                        <a:lnSpc>
                          <a:spcPct val="107000"/>
                        </a:lnSpc>
                        <a:spcAft>
                          <a:spcPts val="0"/>
                        </a:spcAft>
                      </a:pPr>
                      <a:r>
                        <a:rPr lang="uk-UA" sz="1800" dirty="0">
                          <a:effectLst/>
                        </a:rPr>
                        <a:t>Капітальний ремонт </a:t>
                      </a:r>
                      <a:r>
                        <a:rPr lang="uk-UA" sz="1800" dirty="0" smtClean="0">
                          <a:effectLst/>
                        </a:rPr>
                        <a:t>заміни </a:t>
                      </a:r>
                      <a:r>
                        <a:rPr lang="uk-UA" sz="1800" dirty="0">
                          <a:effectLst/>
                        </a:rPr>
                        <a:t>вікон в класних кімнатах і коридорі першого поверху</a:t>
                      </a:r>
                      <a:endParaRPr lang="uk-U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749986</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uk-UA" sz="1100">
                          <a:effectLst/>
                        </a:rPr>
                        <a:t> </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155769387"/>
                  </a:ext>
                </a:extLst>
              </a:tr>
              <a:tr h="306370">
                <a:tc>
                  <a:txBody>
                    <a:bodyPr/>
                    <a:lstStyle/>
                    <a:p>
                      <a:pPr>
                        <a:lnSpc>
                          <a:spcPct val="107000"/>
                        </a:lnSpc>
                        <a:spcAft>
                          <a:spcPts val="0"/>
                        </a:spcAft>
                      </a:pPr>
                      <a:r>
                        <a:rPr lang="uk-UA" sz="1800" dirty="0">
                          <a:effectLst/>
                        </a:rPr>
                        <a:t>Інвентар для ремонту</a:t>
                      </a:r>
                      <a:endParaRPr lang="uk-U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5196</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uk-UA" sz="1100">
                          <a:effectLst/>
                        </a:rPr>
                        <a:t> </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35464858"/>
                  </a:ext>
                </a:extLst>
              </a:tr>
              <a:tr h="306370">
                <a:tc>
                  <a:txBody>
                    <a:bodyPr/>
                    <a:lstStyle/>
                    <a:p>
                      <a:pPr>
                        <a:lnSpc>
                          <a:spcPct val="107000"/>
                        </a:lnSpc>
                        <a:spcAft>
                          <a:spcPts val="0"/>
                        </a:spcAft>
                      </a:pPr>
                      <a:r>
                        <a:rPr lang="uk-UA" sz="1800">
                          <a:effectLst/>
                        </a:rPr>
                        <a:t>Миючі та дезінфікуючі засоби</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10943</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uk-UA" sz="1100">
                          <a:effectLst/>
                        </a:rPr>
                        <a:t> </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69379084"/>
                  </a:ext>
                </a:extLst>
              </a:tr>
              <a:tr h="306370">
                <a:tc>
                  <a:txBody>
                    <a:bodyPr/>
                    <a:lstStyle/>
                    <a:p>
                      <a:pPr>
                        <a:lnSpc>
                          <a:spcPct val="107000"/>
                        </a:lnSpc>
                        <a:spcAft>
                          <a:spcPts val="0"/>
                        </a:spcAft>
                      </a:pPr>
                      <a:r>
                        <a:rPr lang="uk-UA" sz="1800">
                          <a:effectLst/>
                        </a:rPr>
                        <a:t>Туалетний папір</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46538,1</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uk-UA" sz="1100">
                          <a:effectLst/>
                        </a:rPr>
                        <a:t> </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17075363"/>
                  </a:ext>
                </a:extLst>
              </a:tr>
              <a:tr h="306370">
                <a:tc>
                  <a:txBody>
                    <a:bodyPr/>
                    <a:lstStyle/>
                    <a:p>
                      <a:pPr>
                        <a:lnSpc>
                          <a:spcPct val="107000"/>
                        </a:lnSpc>
                        <a:spcAft>
                          <a:spcPts val="0"/>
                        </a:spcAft>
                      </a:pPr>
                      <a:r>
                        <a:rPr lang="uk-UA" sz="1800">
                          <a:effectLst/>
                        </a:rPr>
                        <a:t>Таблички Брайля</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1384</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uk-UA" sz="1100" dirty="0">
                          <a:effectLst/>
                        </a:rPr>
                        <a:t> </a:t>
                      </a:r>
                      <a:endParaRPr lang="uk-UA"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197409572"/>
                  </a:ext>
                </a:extLst>
              </a:tr>
              <a:tr h="612739">
                <a:tc>
                  <a:txBody>
                    <a:bodyPr/>
                    <a:lstStyle/>
                    <a:p>
                      <a:pPr>
                        <a:lnSpc>
                          <a:spcPct val="107000"/>
                        </a:lnSpc>
                        <a:spcAft>
                          <a:spcPts val="0"/>
                        </a:spcAft>
                      </a:pPr>
                      <a:r>
                        <a:rPr lang="uk-UA" sz="1800">
                          <a:effectLst/>
                        </a:rPr>
                        <a:t>Разом </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1182117,25</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uk-UA" sz="1100" dirty="0">
                          <a:effectLst/>
                        </a:rPr>
                        <a:t> </a:t>
                      </a:r>
                      <a:endParaRPr lang="uk-UA"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97540695"/>
                  </a:ext>
                </a:extLst>
              </a:tr>
            </a:tbl>
          </a:graphicData>
        </a:graphic>
      </p:graphicFrame>
      <p:graphicFrame>
        <p:nvGraphicFramePr>
          <p:cNvPr id="6" name="Таблиця 5"/>
          <p:cNvGraphicFramePr>
            <a:graphicFrameLocks noGrp="1"/>
          </p:cNvGraphicFramePr>
          <p:nvPr>
            <p:extLst>
              <p:ext uri="{D42A27DB-BD31-4B8C-83A1-F6EECF244321}">
                <p14:modId xmlns:p14="http://schemas.microsoft.com/office/powerpoint/2010/main" val="1519364899"/>
              </p:ext>
            </p:extLst>
          </p:nvPr>
        </p:nvGraphicFramePr>
        <p:xfrm>
          <a:off x="2765463" y="4474820"/>
          <a:ext cx="6360435" cy="2093034"/>
        </p:xfrm>
        <a:graphic>
          <a:graphicData uri="http://schemas.openxmlformats.org/drawingml/2006/table">
            <a:tbl>
              <a:tblPr firstRow="1" firstCol="1" bandRow="1">
                <a:tableStyleId>{5C22544A-7EE6-4342-B048-85BDC9FD1C3A}</a:tableStyleId>
              </a:tblPr>
              <a:tblGrid>
                <a:gridCol w="4990134">
                  <a:extLst>
                    <a:ext uri="{9D8B030D-6E8A-4147-A177-3AD203B41FA5}">
                      <a16:colId xmlns:a16="http://schemas.microsoft.com/office/drawing/2014/main" val="3109356481"/>
                    </a:ext>
                  </a:extLst>
                </a:gridCol>
                <a:gridCol w="1370301">
                  <a:extLst>
                    <a:ext uri="{9D8B030D-6E8A-4147-A177-3AD203B41FA5}">
                      <a16:colId xmlns:a16="http://schemas.microsoft.com/office/drawing/2014/main" val="1107792"/>
                    </a:ext>
                  </a:extLst>
                </a:gridCol>
              </a:tblGrid>
              <a:tr h="348839">
                <a:tc gridSpan="2">
                  <a:txBody>
                    <a:bodyPr/>
                    <a:lstStyle/>
                    <a:p>
                      <a:pPr algn="ctr">
                        <a:lnSpc>
                          <a:spcPct val="107000"/>
                        </a:lnSpc>
                        <a:spcAft>
                          <a:spcPts val="0"/>
                        </a:spcAft>
                      </a:pPr>
                      <a:r>
                        <a:rPr lang="uk-UA" sz="1800" dirty="0">
                          <a:effectLst/>
                        </a:rPr>
                        <a:t>2026</a:t>
                      </a:r>
                      <a:endParaRPr lang="uk-U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uk-UA"/>
                    </a:p>
                  </a:txBody>
                  <a:tcPr/>
                </a:tc>
                <a:extLst>
                  <a:ext uri="{0D108BD9-81ED-4DB2-BD59-A6C34878D82A}">
                    <a16:rowId xmlns:a16="http://schemas.microsoft.com/office/drawing/2014/main" val="1095125942"/>
                  </a:ext>
                </a:extLst>
              </a:tr>
              <a:tr h="348839">
                <a:tc>
                  <a:txBody>
                    <a:bodyPr/>
                    <a:lstStyle/>
                    <a:p>
                      <a:pPr>
                        <a:lnSpc>
                          <a:spcPct val="107000"/>
                        </a:lnSpc>
                        <a:spcAft>
                          <a:spcPts val="0"/>
                        </a:spcAft>
                      </a:pPr>
                      <a:r>
                        <a:rPr lang="uk-UA" sz="1800" dirty="0">
                          <a:effectLst/>
                        </a:rPr>
                        <a:t>Матеріали для ремонту відкосів</a:t>
                      </a:r>
                      <a:endParaRPr lang="uk-U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142242</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85175529"/>
                  </a:ext>
                </a:extLst>
              </a:tr>
              <a:tr h="348839">
                <a:tc>
                  <a:txBody>
                    <a:bodyPr/>
                    <a:lstStyle/>
                    <a:p>
                      <a:pPr>
                        <a:lnSpc>
                          <a:spcPct val="107000"/>
                        </a:lnSpc>
                        <a:spcAft>
                          <a:spcPts val="0"/>
                        </a:spcAft>
                      </a:pPr>
                      <a:r>
                        <a:rPr lang="uk-UA" sz="1800">
                          <a:effectLst/>
                        </a:rPr>
                        <a:t>Поточний ремонт відкосів</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dirty="0">
                          <a:effectLst/>
                        </a:rPr>
                        <a:t>105975,25</a:t>
                      </a:r>
                      <a:endParaRPr lang="uk-U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13149687"/>
                  </a:ext>
                </a:extLst>
              </a:tr>
              <a:tr h="348839">
                <a:tc>
                  <a:txBody>
                    <a:bodyPr/>
                    <a:lstStyle/>
                    <a:p>
                      <a:pPr>
                        <a:lnSpc>
                          <a:spcPct val="107000"/>
                        </a:lnSpc>
                        <a:spcAft>
                          <a:spcPts val="0"/>
                        </a:spcAft>
                      </a:pPr>
                      <a:r>
                        <a:rPr lang="uk-UA" sz="1800">
                          <a:effectLst/>
                        </a:rPr>
                        <a:t>Миючі та дезінфікуючі матеріали</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23063,44</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07395666"/>
                  </a:ext>
                </a:extLst>
              </a:tr>
              <a:tr h="348839">
                <a:tc>
                  <a:txBody>
                    <a:bodyPr/>
                    <a:lstStyle/>
                    <a:p>
                      <a:pPr>
                        <a:lnSpc>
                          <a:spcPct val="107000"/>
                        </a:lnSpc>
                        <a:spcAft>
                          <a:spcPts val="0"/>
                        </a:spcAft>
                      </a:pPr>
                      <a:r>
                        <a:rPr lang="uk-UA" sz="1800">
                          <a:effectLst/>
                        </a:rPr>
                        <a:t>Туалетний папір</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a:effectLst/>
                        </a:rPr>
                        <a:t>15503,43</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8766515"/>
                  </a:ext>
                </a:extLst>
              </a:tr>
              <a:tr h="348839">
                <a:tc>
                  <a:txBody>
                    <a:bodyPr/>
                    <a:lstStyle/>
                    <a:p>
                      <a:pPr>
                        <a:lnSpc>
                          <a:spcPct val="107000"/>
                        </a:lnSpc>
                        <a:spcAft>
                          <a:spcPts val="0"/>
                        </a:spcAft>
                      </a:pPr>
                      <a:r>
                        <a:rPr lang="uk-UA" sz="1800">
                          <a:effectLst/>
                        </a:rPr>
                        <a:t>Разом </a:t>
                      </a:r>
                      <a:endParaRPr lang="uk-U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uk-UA" sz="1800" dirty="0">
                          <a:effectLst/>
                        </a:rPr>
                        <a:t>286784,12</a:t>
                      </a:r>
                      <a:endParaRPr lang="uk-U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52898004"/>
                  </a:ext>
                </a:extLst>
              </a:tr>
            </a:tbl>
          </a:graphicData>
        </a:graphic>
      </p:graphicFrame>
    </p:spTree>
    <p:extLst>
      <p:ext uri="{BB962C8B-B14F-4D97-AF65-F5344CB8AC3E}">
        <p14:creationId xmlns:p14="http://schemas.microsoft.com/office/powerpoint/2010/main" val="1014322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02223" y="-218152"/>
            <a:ext cx="11989777" cy="6155531"/>
          </a:xfrm>
          <a:prstGeom prst="rect">
            <a:avLst/>
          </a:prstGeom>
        </p:spPr>
        <p:txBody>
          <a:bodyPr wrap="square">
            <a:spAutoFit/>
          </a:bodyPr>
          <a:lstStyle/>
          <a:p>
            <a:pPr>
              <a:spcAft>
                <a:spcPts val="0"/>
              </a:spcAft>
            </a:pPr>
            <a:r>
              <a:rPr lang="uk-UA" dirty="0">
                <a:latin typeface="Times New Roman" panose="02020603050405020304" pitchFamily="18" charset="0"/>
                <a:ea typeface="Times New Roman" panose="02020603050405020304" pitchFamily="18" charset="0"/>
              </a:rPr>
              <a:t> </a:t>
            </a:r>
            <a:endParaRPr lang="uk-UA" sz="1600" dirty="0" smtClean="0">
              <a:effectLst/>
              <a:latin typeface="Times New Roman" panose="02020603050405020304" pitchFamily="18" charset="0"/>
              <a:ea typeface="Times New Roman" panose="02020603050405020304" pitchFamily="18" charset="0"/>
            </a:endParaRPr>
          </a:p>
          <a:p>
            <a:pPr algn="ctr">
              <a:spcAft>
                <a:spcPts val="0"/>
              </a:spcAft>
            </a:pPr>
            <a:endParaRPr lang="uk-UA" b="1" dirty="0" smtClean="0">
              <a:latin typeface="Times New Roman" panose="02020603050405020304" pitchFamily="18" charset="0"/>
              <a:ea typeface="Times New Roman" panose="02020603050405020304" pitchFamily="18" charset="0"/>
            </a:endParaRPr>
          </a:p>
          <a:p>
            <a:pPr algn="ctr">
              <a:spcAft>
                <a:spcPts val="0"/>
              </a:spcAft>
            </a:pPr>
            <a:r>
              <a:rPr lang="uk-UA" sz="3200" b="1" dirty="0" smtClean="0">
                <a:solidFill>
                  <a:schemeClr val="accent1">
                    <a:lumMod val="75000"/>
                  </a:schemeClr>
                </a:solidFill>
                <a:latin typeface="Times New Roman" panose="02020603050405020304" pitchFamily="18" charset="0"/>
                <a:ea typeface="Times New Roman" panose="02020603050405020304" pitchFamily="18" charset="0"/>
              </a:rPr>
              <a:t>ПЛАНИ </a:t>
            </a:r>
            <a:r>
              <a:rPr lang="uk-UA" sz="3200" b="1" dirty="0">
                <a:solidFill>
                  <a:schemeClr val="accent1">
                    <a:lumMod val="75000"/>
                  </a:schemeClr>
                </a:solidFill>
                <a:latin typeface="Times New Roman" panose="02020603050405020304" pitchFamily="18" charset="0"/>
                <a:ea typeface="Times New Roman" panose="02020603050405020304" pitchFamily="18" charset="0"/>
              </a:rPr>
              <a:t>НА МАЙБУТНЄ</a:t>
            </a:r>
            <a:endParaRPr lang="uk-UA" sz="3200" b="1" dirty="0" smtClean="0">
              <a:solidFill>
                <a:schemeClr val="accent1">
                  <a:lumMod val="75000"/>
                </a:schemeClr>
              </a:solidFill>
              <a:effectLst/>
              <a:latin typeface="Times New Roman" panose="02020603050405020304" pitchFamily="18" charset="0"/>
              <a:ea typeface="Times New Roman" panose="02020603050405020304" pitchFamily="18" charset="0"/>
            </a:endParaRPr>
          </a:p>
          <a:p>
            <a:pPr>
              <a:spcAft>
                <a:spcPts val="0"/>
              </a:spcAft>
            </a:pPr>
            <a:r>
              <a:rPr lang="uk-UA" b="1" dirty="0">
                <a:latin typeface="Times New Roman" panose="02020603050405020304" pitchFamily="18" charset="0"/>
                <a:ea typeface="Times New Roman" panose="02020603050405020304" pitchFamily="18" charset="0"/>
              </a:rPr>
              <a:t> </a:t>
            </a:r>
            <a:endParaRPr lang="uk-UA" sz="1600" b="1"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Фарбування </a:t>
            </a:r>
            <a:r>
              <a:rPr lang="uk-UA" sz="2200" dirty="0">
                <a:latin typeface="Times New Roman" panose="02020603050405020304" pitchFamily="18" charset="0"/>
                <a:ea typeface="Times New Roman" panose="02020603050405020304" pitchFamily="18" charset="0"/>
              </a:rPr>
              <a:t>панелей у коридорах,  поручнів на сходових клітках. </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Капітальний </a:t>
            </a:r>
            <a:r>
              <a:rPr lang="uk-UA" sz="2200" dirty="0">
                <a:latin typeface="Times New Roman" panose="02020603050405020304" pitchFamily="18" charset="0"/>
                <a:ea typeface="Times New Roman" panose="02020603050405020304" pitchFamily="18" charset="0"/>
              </a:rPr>
              <a:t>ремонт актового залу, коридорів (кошториси розробляються).</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Ремонт </a:t>
            </a:r>
            <a:r>
              <a:rPr lang="uk-UA" sz="2200" dirty="0">
                <a:latin typeface="Times New Roman" panose="02020603050405020304" pitchFamily="18" charset="0"/>
                <a:ea typeface="Times New Roman" panose="02020603050405020304" pitchFamily="18" charset="0"/>
              </a:rPr>
              <a:t>майданчиків (спортивних, дитячих та доріжок).</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Капітальний </a:t>
            </a:r>
            <a:r>
              <a:rPr lang="uk-UA" sz="2200" dirty="0">
                <a:latin typeface="Times New Roman" panose="02020603050405020304" pitchFamily="18" charset="0"/>
                <a:ea typeface="Times New Roman" panose="02020603050405020304" pitchFamily="18" charset="0"/>
              </a:rPr>
              <a:t>ремонт каналізації. </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Проведення </a:t>
            </a:r>
            <a:r>
              <a:rPr lang="uk-UA" sz="2200" dirty="0">
                <a:latin typeface="Times New Roman" panose="02020603050405020304" pitchFamily="18" charset="0"/>
                <a:ea typeface="Times New Roman" panose="02020603050405020304" pitchFamily="18" charset="0"/>
              </a:rPr>
              <a:t>поточних ремонтних робіт класних кімнат до нового </a:t>
            </a:r>
            <a:r>
              <a:rPr lang="uk-UA" sz="2200" dirty="0" smtClean="0">
                <a:latin typeface="Times New Roman" panose="02020603050405020304" pitchFamily="18" charset="0"/>
                <a:ea typeface="Times New Roman" panose="02020603050405020304" pitchFamily="18" charset="0"/>
              </a:rPr>
              <a:t>2026/2027 </a:t>
            </a:r>
            <a:r>
              <a:rPr lang="uk-UA" sz="2200" dirty="0">
                <a:latin typeface="Times New Roman" panose="02020603050405020304" pitchFamily="18" charset="0"/>
                <a:ea typeface="Times New Roman" panose="02020603050405020304" pitchFamily="18" charset="0"/>
              </a:rPr>
              <a:t>навчального року.</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Поточний </a:t>
            </a:r>
            <a:r>
              <a:rPr lang="uk-UA" sz="2200" dirty="0">
                <a:latin typeface="Times New Roman" panose="02020603050405020304" pitchFamily="18" charset="0"/>
                <a:ea typeface="Times New Roman" panose="02020603050405020304" pitchFamily="18" charset="0"/>
              </a:rPr>
              <a:t>ремонт кабінетів № </a:t>
            </a:r>
            <a:r>
              <a:rPr lang="uk-UA" sz="2200" dirty="0" smtClean="0">
                <a:latin typeface="Times New Roman" panose="02020603050405020304" pitchFamily="18" charset="0"/>
                <a:ea typeface="Times New Roman" panose="02020603050405020304" pitchFamily="18" charset="0"/>
              </a:rPr>
              <a:t>1, 9, 19, 32, спортивного </a:t>
            </a:r>
            <a:r>
              <a:rPr lang="uk-UA" sz="2200" dirty="0">
                <a:latin typeface="Times New Roman" panose="02020603050405020304" pitchFamily="18" charset="0"/>
                <a:ea typeface="Times New Roman" panose="02020603050405020304" pitchFamily="18" charset="0"/>
              </a:rPr>
              <a:t>залу. </a:t>
            </a:r>
            <a:endParaRPr lang="uk-UA" sz="2200" dirty="0" smtClean="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effectLst/>
                <a:latin typeface="Times New Roman" panose="02020603050405020304" pitchFamily="18" charset="0"/>
                <a:ea typeface="Times New Roman" panose="02020603050405020304" pitchFamily="18" charset="0"/>
              </a:rPr>
              <a:t>Капітальний ремонт кабінетів № 21, 22 (лабораторія фізики)., І поверху, фойє.</a:t>
            </a: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Отримання всіх дозвільних документів на відкриття опалювального сезону.</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Генеральне </a:t>
            </a:r>
            <a:r>
              <a:rPr lang="uk-UA" sz="2200" dirty="0">
                <a:latin typeface="Times New Roman" panose="02020603050405020304" pitchFamily="18" charset="0"/>
                <a:ea typeface="Times New Roman" panose="02020603050405020304" pitchFamily="18" charset="0"/>
              </a:rPr>
              <a:t>прибирання всіх приміщень школи до нового навчального року.</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Промивка </a:t>
            </a:r>
            <a:r>
              <a:rPr lang="uk-UA" sz="2200" dirty="0">
                <a:latin typeface="Times New Roman" panose="02020603050405020304" pitchFamily="18" charset="0"/>
                <a:ea typeface="Times New Roman" panose="02020603050405020304" pitchFamily="18" charset="0"/>
              </a:rPr>
              <a:t>і прочистка стоків води.</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Здійснити </a:t>
            </a:r>
            <a:r>
              <a:rPr lang="uk-UA" sz="2200" dirty="0">
                <a:latin typeface="Times New Roman" panose="02020603050405020304" pitchFamily="18" charset="0"/>
                <a:ea typeface="Times New Roman" panose="02020603050405020304" pitchFamily="18" charset="0"/>
              </a:rPr>
              <a:t>перевірку опору ізоляцій електромереж і заземлення.</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Упорядкування </a:t>
            </a:r>
            <a:r>
              <a:rPr lang="uk-UA" sz="2200" dirty="0">
                <a:latin typeface="Times New Roman" panose="02020603050405020304" pitchFamily="18" charset="0"/>
                <a:ea typeface="Times New Roman" panose="02020603050405020304" pitchFamily="18" charset="0"/>
              </a:rPr>
              <a:t>шкільної території до зимового періоду.</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Придбати  </a:t>
            </a:r>
            <a:r>
              <a:rPr lang="uk-UA" sz="2200" dirty="0">
                <a:latin typeface="Times New Roman" panose="02020603050405020304" pitchFamily="18" charset="0"/>
                <a:ea typeface="Times New Roman" panose="02020603050405020304" pitchFamily="18" charset="0"/>
              </a:rPr>
              <a:t>санітарно- гігієнічні засоби для санітарних кімнат та для прибирання приміщень.</a:t>
            </a:r>
            <a:endParaRPr lang="uk-UA" sz="2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uk-UA" sz="2200" dirty="0" smtClean="0">
                <a:latin typeface="Times New Roman" panose="02020603050405020304" pitchFamily="18" charset="0"/>
                <a:ea typeface="Times New Roman" panose="02020603050405020304" pitchFamily="18" charset="0"/>
              </a:rPr>
              <a:t> Зробити </a:t>
            </a:r>
            <a:r>
              <a:rPr lang="uk-UA" sz="2200" dirty="0">
                <a:latin typeface="Times New Roman" panose="02020603050405020304" pitchFamily="18" charset="0"/>
                <a:ea typeface="Times New Roman" panose="02020603050405020304" pitchFamily="18" charset="0"/>
              </a:rPr>
              <a:t>повірку вогнегасників.</a:t>
            </a:r>
            <a:endParaRPr lang="uk-UA"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980298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537</Words>
  <Application>Microsoft Office PowerPoint</Application>
  <PresentationFormat>Широкий екран</PresentationFormat>
  <Paragraphs>149</Paragraphs>
  <Slides>6</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6</vt:i4>
      </vt:variant>
    </vt:vector>
  </HeadingPairs>
  <TitlesOfParts>
    <vt:vector size="11" baseType="lpstr">
      <vt:lpstr>Arial</vt:lpstr>
      <vt:lpstr>Calibri</vt:lpstr>
      <vt:lpstr>Calibri Light</vt:lpstr>
      <vt:lpstr>Times New Roman</vt:lpstr>
      <vt:lpstr>Тема Office</vt:lpstr>
      <vt:lpstr>Презентація PowerPoint</vt:lpstr>
      <vt:lpstr>Презентація PowerPoint</vt:lpstr>
      <vt:lpstr>ОХОРОНА ПРАЦІ</vt:lpstr>
      <vt:lpstr>Презентація PowerPoint</vt:lpstr>
      <vt:lpstr>Презентація PowerPoint</vt:lpstr>
      <vt:lpstr>Презентація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Secretar</dc:creator>
  <cp:lastModifiedBy>Secretar</cp:lastModifiedBy>
  <cp:revision>21</cp:revision>
  <dcterms:created xsi:type="dcterms:W3CDTF">2025-06-20T11:57:53Z</dcterms:created>
  <dcterms:modified xsi:type="dcterms:W3CDTF">2026-06-18T12:15:14Z</dcterms:modified>
</cp:coreProperties>
</file>